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7"/>
  </p:notesMasterIdLst>
  <p:handoutMasterIdLst>
    <p:handoutMasterId r:id="rId28"/>
  </p:handoutMasterIdLst>
  <p:sldIdLst>
    <p:sldId id="256" r:id="rId5"/>
    <p:sldId id="485" r:id="rId6"/>
    <p:sldId id="486" r:id="rId7"/>
    <p:sldId id="487" r:id="rId8"/>
    <p:sldId id="488" r:id="rId9"/>
    <p:sldId id="637" r:id="rId10"/>
    <p:sldId id="638" r:id="rId11"/>
    <p:sldId id="639" r:id="rId12"/>
    <p:sldId id="640" r:id="rId13"/>
    <p:sldId id="641" r:id="rId14"/>
    <p:sldId id="642" r:id="rId15"/>
    <p:sldId id="644" r:id="rId16"/>
    <p:sldId id="645" r:id="rId17"/>
    <p:sldId id="647" r:id="rId18"/>
    <p:sldId id="649" r:id="rId19"/>
    <p:sldId id="651" r:id="rId20"/>
    <p:sldId id="652" r:id="rId21"/>
    <p:sldId id="653" r:id="rId22"/>
    <p:sldId id="656" r:id="rId23"/>
    <p:sldId id="654" r:id="rId24"/>
    <p:sldId id="655" r:id="rId25"/>
    <p:sldId id="636" r:id="rId26"/>
  </p:sldIdLst>
  <p:sldSz cx="9144000" cy="6858000" type="screen4x3"/>
  <p:notesSz cx="9928225" cy="6797675"/>
  <p:custDataLst>
    <p:tags r:id="rId2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Rafferty" initials="SR" lastIdx="1" clrIdx="0">
    <p:extLst>
      <p:ext uri="{19B8F6BF-5375-455C-9EA6-DF929625EA0E}">
        <p15:presenceInfo xmlns:p15="http://schemas.microsoft.com/office/powerpoint/2012/main" userId="a04426156b3b4a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71" autoAdjust="0"/>
    <p:restoredTop sz="94646" autoAdjust="0"/>
  </p:normalViewPr>
  <p:slideViewPr>
    <p:cSldViewPr>
      <p:cViewPr varScale="1">
        <p:scale>
          <a:sx n="74" d="100"/>
          <a:sy n="74" d="100"/>
        </p:scale>
        <p:origin x="1452" y="72"/>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05/08/2018</a:t>
            </a:fld>
            <a:endParaRPr lang="en-GB" dirty="0"/>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dirty="0"/>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8/5/2018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56456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10</a:t>
            </a:fld>
            <a:endParaRPr lang="en-GB" dirty="0"/>
          </a:p>
        </p:txBody>
      </p:sp>
    </p:spTree>
    <p:extLst>
      <p:ext uri="{BB962C8B-B14F-4D97-AF65-F5344CB8AC3E}">
        <p14:creationId xmlns:p14="http://schemas.microsoft.com/office/powerpoint/2010/main" val="2074600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11</a:t>
            </a:fld>
            <a:endParaRPr lang="en-GB" dirty="0"/>
          </a:p>
        </p:txBody>
      </p:sp>
    </p:spTree>
    <p:extLst>
      <p:ext uri="{BB962C8B-B14F-4D97-AF65-F5344CB8AC3E}">
        <p14:creationId xmlns:p14="http://schemas.microsoft.com/office/powerpoint/2010/main" val="268055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B29D6C-98D7-42BB-9EE2-5766D80D86DD}" type="slidenum">
              <a:rPr lang="en-GB" smtClean="0"/>
              <a:pPr/>
              <a:t>12</a:t>
            </a:fld>
            <a:endParaRPr lang="en-GB" dirty="0"/>
          </a:p>
        </p:txBody>
      </p:sp>
    </p:spTree>
    <p:extLst>
      <p:ext uri="{BB962C8B-B14F-4D97-AF65-F5344CB8AC3E}">
        <p14:creationId xmlns:p14="http://schemas.microsoft.com/office/powerpoint/2010/main" val="4114253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B29D6C-98D7-42BB-9EE2-5766D80D86DD}" type="slidenum">
              <a:rPr lang="en-GB" smtClean="0"/>
              <a:pPr/>
              <a:t>13</a:t>
            </a:fld>
            <a:endParaRPr lang="en-GB" dirty="0"/>
          </a:p>
        </p:txBody>
      </p:sp>
    </p:spTree>
    <p:extLst>
      <p:ext uri="{BB962C8B-B14F-4D97-AF65-F5344CB8AC3E}">
        <p14:creationId xmlns:p14="http://schemas.microsoft.com/office/powerpoint/2010/main" val="241915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B29D6C-98D7-42BB-9EE2-5766D80D86DD}" type="slidenum">
              <a:rPr lang="en-GB" smtClean="0"/>
              <a:pPr/>
              <a:t>14</a:t>
            </a:fld>
            <a:endParaRPr lang="en-GB" dirty="0"/>
          </a:p>
        </p:txBody>
      </p:sp>
    </p:spTree>
    <p:extLst>
      <p:ext uri="{BB962C8B-B14F-4D97-AF65-F5344CB8AC3E}">
        <p14:creationId xmlns:p14="http://schemas.microsoft.com/office/powerpoint/2010/main" val="414687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B29D6C-98D7-42BB-9EE2-5766D80D86DD}" type="slidenum">
              <a:rPr lang="en-GB" smtClean="0"/>
              <a:pPr/>
              <a:t>15</a:t>
            </a:fld>
            <a:endParaRPr lang="en-GB" dirty="0"/>
          </a:p>
        </p:txBody>
      </p:sp>
    </p:spTree>
    <p:extLst>
      <p:ext uri="{BB962C8B-B14F-4D97-AF65-F5344CB8AC3E}">
        <p14:creationId xmlns:p14="http://schemas.microsoft.com/office/powerpoint/2010/main" val="210878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B29D6C-98D7-42BB-9EE2-5766D80D86DD}" type="slidenum">
              <a:rPr lang="en-GB" smtClean="0"/>
              <a:pPr/>
              <a:t>16</a:t>
            </a:fld>
            <a:endParaRPr lang="en-GB" dirty="0"/>
          </a:p>
        </p:txBody>
      </p:sp>
    </p:spTree>
    <p:extLst>
      <p:ext uri="{BB962C8B-B14F-4D97-AF65-F5344CB8AC3E}">
        <p14:creationId xmlns:p14="http://schemas.microsoft.com/office/powerpoint/2010/main" val="155050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B29D6C-98D7-42BB-9EE2-5766D80D86DD}" type="slidenum">
              <a:rPr lang="en-GB" smtClean="0"/>
              <a:pPr/>
              <a:t>17</a:t>
            </a:fld>
            <a:endParaRPr lang="en-GB" dirty="0"/>
          </a:p>
        </p:txBody>
      </p:sp>
    </p:spTree>
    <p:extLst>
      <p:ext uri="{BB962C8B-B14F-4D97-AF65-F5344CB8AC3E}">
        <p14:creationId xmlns:p14="http://schemas.microsoft.com/office/powerpoint/2010/main" val="3609344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18</a:t>
            </a:fld>
            <a:endParaRPr lang="en-GB" dirty="0"/>
          </a:p>
        </p:txBody>
      </p:sp>
    </p:spTree>
    <p:extLst>
      <p:ext uri="{BB962C8B-B14F-4D97-AF65-F5344CB8AC3E}">
        <p14:creationId xmlns:p14="http://schemas.microsoft.com/office/powerpoint/2010/main" val="313095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19</a:t>
            </a:fld>
            <a:endParaRPr lang="en-GB" dirty="0"/>
          </a:p>
        </p:txBody>
      </p:sp>
    </p:spTree>
    <p:extLst>
      <p:ext uri="{BB962C8B-B14F-4D97-AF65-F5344CB8AC3E}">
        <p14:creationId xmlns:p14="http://schemas.microsoft.com/office/powerpoint/2010/main" val="1137656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16442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B29D6C-98D7-42BB-9EE2-5766D80D86DD}" type="slidenum">
              <a:rPr lang="en-GB" smtClean="0"/>
              <a:pPr/>
              <a:t>20</a:t>
            </a:fld>
            <a:endParaRPr lang="en-GB" dirty="0"/>
          </a:p>
        </p:txBody>
      </p:sp>
    </p:spTree>
    <p:extLst>
      <p:ext uri="{BB962C8B-B14F-4D97-AF65-F5344CB8AC3E}">
        <p14:creationId xmlns:p14="http://schemas.microsoft.com/office/powerpoint/2010/main" val="1220211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5B29D6C-98D7-42BB-9EE2-5766D80D86DD}" type="slidenum">
              <a:rPr lang="en-GB" smtClean="0"/>
              <a:pPr/>
              <a:t>21</a:t>
            </a:fld>
            <a:endParaRPr lang="en-GB" dirty="0"/>
          </a:p>
        </p:txBody>
      </p:sp>
    </p:spTree>
    <p:extLst>
      <p:ext uri="{BB962C8B-B14F-4D97-AF65-F5344CB8AC3E}">
        <p14:creationId xmlns:p14="http://schemas.microsoft.com/office/powerpoint/2010/main" val="584968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1838693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193204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2014226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46928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6</a:t>
            </a:fld>
            <a:endParaRPr lang="en-GB" dirty="0"/>
          </a:p>
        </p:txBody>
      </p:sp>
    </p:spTree>
    <p:extLst>
      <p:ext uri="{BB962C8B-B14F-4D97-AF65-F5344CB8AC3E}">
        <p14:creationId xmlns:p14="http://schemas.microsoft.com/office/powerpoint/2010/main" val="2060668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7</a:t>
            </a:fld>
            <a:endParaRPr lang="en-GB" dirty="0"/>
          </a:p>
        </p:txBody>
      </p:sp>
    </p:spTree>
    <p:extLst>
      <p:ext uri="{BB962C8B-B14F-4D97-AF65-F5344CB8AC3E}">
        <p14:creationId xmlns:p14="http://schemas.microsoft.com/office/powerpoint/2010/main" val="424188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8</a:t>
            </a:fld>
            <a:endParaRPr lang="en-GB" dirty="0"/>
          </a:p>
        </p:txBody>
      </p:sp>
    </p:spTree>
    <p:extLst>
      <p:ext uri="{BB962C8B-B14F-4D97-AF65-F5344CB8AC3E}">
        <p14:creationId xmlns:p14="http://schemas.microsoft.com/office/powerpoint/2010/main" val="66948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9</a:t>
            </a:fld>
            <a:endParaRPr lang="en-GB" dirty="0"/>
          </a:p>
        </p:txBody>
      </p:sp>
    </p:spTree>
    <p:extLst>
      <p:ext uri="{BB962C8B-B14F-4D97-AF65-F5344CB8AC3E}">
        <p14:creationId xmlns:p14="http://schemas.microsoft.com/office/powerpoint/2010/main" val="3002019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 Target="../slides/slide4.xml"/><Relationship Id="rId7" Type="http://schemas.openxmlformats.org/officeDocument/2006/relationships/slide" Target="../slides/slide22.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18.xml"/><Relationship Id="rId5" Type="http://schemas.openxmlformats.org/officeDocument/2006/relationships/slide" Target="../slides/slide3.xml"/><Relationship Id="rId4" Type="http://schemas.openxmlformats.org/officeDocument/2006/relationships/slide" Target="../slides/slide1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google.co.uk/url?sa=i&amp;rct=j&amp;q=ocr+nationals+in+ict+level+02+logo&amp;source=images&amp;cd=&amp;docid=V5m_yCYP-aE2_M&amp;tbnid=DTQOd6LrYrDCGM:&amp;ved=0CAUQjRw&amp;url=http://decv.co.uk/courses/test/&amp;ei=zegkUtL5EcaR0AX1yoCoCA&amp;bvm=bv.51495398,d.d2k&amp;psig=AFQjCNE5H51wUL1lgYhDZQ2VHp_BrKAYtA&amp;ust=1378236999184474" TargetMode="External"/><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latin typeface="Calibri" pitchFamily="34" charset="0"/>
                <a:cs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70266" y="72008"/>
            <a:ext cx="7869617" cy="548680"/>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sp>
        <p:nvSpPr>
          <p:cNvPr id="4" name="Round Same Side Corner Rectangle 3">
            <a:hlinkClick r:id="rId2" action="ppaction://hlinksldjump"/>
          </p:cNvPr>
          <p:cNvSpPr/>
          <p:nvPr/>
        </p:nvSpPr>
        <p:spPr>
          <a:xfrm>
            <a:off x="237580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5.1</a:t>
            </a:r>
            <a:endParaRPr lang="en-GB" sz="1400" b="1" dirty="0">
              <a:latin typeface="Arial" panose="020B0604020202020204" pitchFamily="34" charset="0"/>
              <a:cs typeface="Arial" panose="020B0604020202020204" pitchFamily="34" charset="0"/>
            </a:endParaRPr>
          </a:p>
        </p:txBody>
      </p:sp>
      <p:sp>
        <p:nvSpPr>
          <p:cNvPr id="5" name="Round Same Side Corner Rectangle 4">
            <a:hlinkClick r:id="rId3" action="ppaction://hlinksldjump"/>
          </p:cNvPr>
          <p:cNvSpPr/>
          <p:nvPr/>
        </p:nvSpPr>
        <p:spPr>
          <a:xfrm>
            <a:off x="202158" y="620688"/>
            <a:ext cx="1201490"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Scenario</a:t>
            </a:r>
            <a:endParaRPr lang="en-GB" b="1" dirty="0">
              <a:latin typeface="Arial" panose="020B0604020202020204" pitchFamily="34" charset="0"/>
              <a:cs typeface="Arial" panose="020B0604020202020204" pitchFamily="34" charset="0"/>
            </a:endParaRPr>
          </a:p>
        </p:txBody>
      </p:sp>
      <p:sp>
        <p:nvSpPr>
          <p:cNvPr id="7" name="Round Same Side Corner Rectangle 6">
            <a:hlinkClick r:id="rId4" action="ppaction://hlinksldjump"/>
          </p:cNvPr>
          <p:cNvSpPr/>
          <p:nvPr/>
        </p:nvSpPr>
        <p:spPr>
          <a:xfrm>
            <a:off x="296386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5.2</a:t>
            </a:r>
            <a:endParaRPr lang="en-GB" sz="1400" b="1" dirty="0">
              <a:latin typeface="Arial" panose="020B0604020202020204" pitchFamily="34" charset="0"/>
              <a:cs typeface="Arial" panose="020B0604020202020204" pitchFamily="34" charset="0"/>
            </a:endParaRPr>
          </a:p>
        </p:txBody>
      </p:sp>
      <p:sp>
        <p:nvSpPr>
          <p:cNvPr id="8" name="Round Same Side Corner Rectangle 7">
            <a:hlinkClick r:id="rId5" action="ppaction://hlinksldjump"/>
          </p:cNvPr>
          <p:cNvSpPr/>
          <p:nvPr/>
        </p:nvSpPr>
        <p:spPr>
          <a:xfrm>
            <a:off x="1451692" y="620688"/>
            <a:ext cx="8760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Glossary</a:t>
            </a:r>
            <a:endParaRPr lang="en-GB" sz="2000" b="1" dirty="0">
              <a:latin typeface="Arial" panose="020B0604020202020204" pitchFamily="34" charset="0"/>
              <a:cs typeface="Arial" panose="020B0604020202020204" pitchFamily="34" charset="0"/>
            </a:endParaRPr>
          </a:p>
        </p:txBody>
      </p:sp>
      <p:sp>
        <p:nvSpPr>
          <p:cNvPr id="11" name="Round Same Side Corner Rectangle 10">
            <a:hlinkClick r:id="rId6" action="ppaction://hlinksldjump"/>
          </p:cNvPr>
          <p:cNvSpPr/>
          <p:nvPr/>
        </p:nvSpPr>
        <p:spPr>
          <a:xfrm>
            <a:off x="355192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5.3</a:t>
            </a:r>
            <a:endParaRPr lang="en-GB" sz="1400" b="1" dirty="0">
              <a:latin typeface="Arial" panose="020B0604020202020204" pitchFamily="34" charset="0"/>
              <a:cs typeface="Arial" panose="020B0604020202020204" pitchFamily="34" charset="0"/>
            </a:endParaRPr>
          </a:p>
        </p:txBody>
      </p:sp>
      <p:sp>
        <p:nvSpPr>
          <p:cNvPr id="14" name="Round Same Side Corner Rectangle 13">
            <a:hlinkClick r:id="rId7" action="ppaction://hlinksldjump"/>
          </p:cNvPr>
          <p:cNvSpPr/>
          <p:nvPr userDrawn="1"/>
        </p:nvSpPr>
        <p:spPr>
          <a:xfrm>
            <a:off x="4139952" y="620688"/>
            <a:ext cx="1224136"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Exam Question</a:t>
            </a:r>
            <a:endParaRPr lang="en-GB" sz="20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177105" y="983578"/>
            <a:ext cx="8752613" cy="5757790"/>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pic>
        <p:nvPicPr>
          <p:cNvPr id="10" name="Picture 9"/>
          <p:cNvPicPr/>
          <p:nvPr userDrawn="1"/>
        </p:nvPicPr>
        <p:blipFill>
          <a:blip r:embed="rId8" cstate="print">
            <a:extLst>
              <a:ext uri="{28A0092B-C50C-407E-A947-70E740481C1C}">
                <a14:useLocalDpi xmlns:a14="http://schemas.microsoft.com/office/drawing/2010/main" val="0"/>
              </a:ext>
            </a:extLst>
          </a:blip>
          <a:stretch>
            <a:fillRect/>
          </a:stretch>
        </p:blipFill>
        <p:spPr>
          <a:xfrm>
            <a:off x="7939883" y="44624"/>
            <a:ext cx="1168621" cy="918738"/>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O1 8-14">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
        <p:nvSpPr>
          <p:cNvPr id="4" name="Round Same Side Corner Rectangle 3">
            <a:hlinkClick r:id="" action="ppaction://noaction"/>
          </p:cNvPr>
          <p:cNvSpPr/>
          <p:nvPr/>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5" name="Round Same Side Corner Rectangle 4">
            <a:hlinkClick r:id="rId2" action="ppaction://hlinksldjump"/>
          </p:cNvPr>
          <p:cNvSpPr/>
          <p:nvPr/>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8" name="Round Same Side Corner Rectangle 7">
            <a:hlinkClick r:id="" action="ppaction://noaction"/>
          </p:cNvPr>
          <p:cNvSpPr/>
          <p:nvPr/>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7" name="Round Same Side Corner Rectangle 6">
            <a:hlinkClick r:id="" action="ppaction://noaction"/>
          </p:cNvPr>
          <p:cNvSpPr/>
          <p:nvPr/>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10" name="Round Same Side Corner Rectangle 9">
            <a:hlinkClick r:id="" action="ppaction://noaction"/>
          </p:cNvPr>
          <p:cNvSpPr/>
          <p:nvPr/>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11" name="Round Same Side Corner Rectangle 10">
            <a:hlinkClick r:id="" action="ppaction://noaction"/>
          </p:cNvPr>
          <p:cNvSpPr/>
          <p:nvPr/>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12" name="Round Same Side Corner Rectangle 11">
            <a:hlinkClick r:id="" action="ppaction://noaction"/>
          </p:cNvPr>
          <p:cNvSpPr/>
          <p:nvPr/>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16" name="Round Same Side Corner Rectangle 15">
            <a:hlinkClick r:id="" action="ppaction://noaction"/>
          </p:cNvPr>
          <p:cNvSpPr/>
          <p:nvPr/>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17" name="Round Same Side Corner Rectangle 16">
            <a:hlinkClick r:id="" action="ppaction://noaction"/>
          </p:cNvPr>
          <p:cNvSpPr/>
          <p:nvPr/>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0" name="Round Same Side Corner Rectangle 19">
            <a:hlinkClick r:id="" action="ppaction://noaction"/>
          </p:cNvPr>
          <p:cNvSpPr/>
          <p:nvPr/>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14" name="Picture 7" descr="http://decv.co.uk/wp-content/uploads/2013/02/OCR-Logo-300x139.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 Same Side Corner Rectangle 14">
            <a:hlinkClick r:id="" action="ppaction://noaction"/>
          </p:cNvPr>
          <p:cNvSpPr/>
          <p:nvPr userDrawn="1"/>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18" name="Round Same Side Corner Rectangle 17">
            <a:hlinkClick r:id="rId2" action="ppaction://hlinksldjump"/>
          </p:cNvPr>
          <p:cNvSpPr/>
          <p:nvPr userDrawn="1"/>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19" name="Round Same Side Corner Rectangle 18">
            <a:hlinkClick r:id="" action="ppaction://noaction"/>
          </p:cNvPr>
          <p:cNvSpPr/>
          <p:nvPr userDrawn="1"/>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21" name="Round Same Side Corner Rectangle 20">
            <a:hlinkClick r:id="" action="ppaction://noaction"/>
          </p:cNvPr>
          <p:cNvSpPr/>
          <p:nvPr userDrawn="1"/>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22" name="Round Same Side Corner Rectangle 21">
            <a:hlinkClick r:id="" action="ppaction://noaction"/>
          </p:cNvPr>
          <p:cNvSpPr/>
          <p:nvPr userDrawn="1"/>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23" name="Round Same Side Corner Rectangle 22">
            <a:hlinkClick r:id="" action="ppaction://noaction"/>
          </p:cNvPr>
          <p:cNvSpPr/>
          <p:nvPr userDrawn="1"/>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24" name="Round Same Side Corner Rectangle 23">
            <a:hlinkClick r:id="" action="ppaction://noaction"/>
          </p:cNvPr>
          <p:cNvSpPr/>
          <p:nvPr userDrawn="1"/>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25" name="Round Same Side Corner Rectangle 24">
            <a:hlinkClick r:id="" action="ppaction://noaction"/>
          </p:cNvPr>
          <p:cNvSpPr/>
          <p:nvPr userDrawn="1"/>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26" name="Round Same Side Corner Rectangle 25">
            <a:hlinkClick r:id="" action="ppaction://noaction"/>
          </p:cNvPr>
          <p:cNvSpPr/>
          <p:nvPr userDrawn="1"/>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7" name="Round Same Side Corner Rectangle 26">
            <a:hlinkClick r:id="" action="ppaction://noaction"/>
          </p:cNvPr>
          <p:cNvSpPr/>
          <p:nvPr userDrawn="1"/>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28" name="Picture 7" descr="http://decv.co.uk/wp-content/uploads/2013/02/OCR-Logo-300x139.gif">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725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ssignment">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42893857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8"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1" r:id="rId4"/>
    <p:sldLayoutId id="2147483712" r:id="rId5"/>
    <p:sldLayoutId id="2147483713" r:id="rId6"/>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CTEC%20-%20Unit%2002%20-%20DFD%20Walkthrough.pptx"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gif"/><Relationship Id="rId4" Type="http://schemas.openxmlformats.org/officeDocument/2006/relationships/hyperlink" Target="https://www.visual-paradigm.com/tutorials/leveled-dfd.js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hyperlink" Target="2.1%20-%20Exam%20Questions.docx"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445224"/>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2.5 </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Understand the process </a:t>
            </a:r>
            <a:r>
              <a:rPr lang="en-US" sz="4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z="4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4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flow </a:t>
            </a:r>
            <a:r>
              <a:rPr lang="en-US" sz="4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 information</a:t>
            </a:r>
            <a:endParaRPr lang="en-GB"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251520" y="260648"/>
            <a:ext cx="8496944"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1547664" y="332656"/>
            <a:ext cx="7056784" cy="1569660"/>
          </a:xfrm>
          <a:prstGeom prst="rect">
            <a:avLst/>
          </a:prstGeom>
          <a:noFill/>
        </p:spPr>
        <p:txBody>
          <a:bodyPr wrap="square" rtlCol="0">
            <a:spAutoFit/>
          </a:bodyPr>
          <a:lstStyle/>
          <a:p>
            <a:pPr algn="r"/>
            <a:r>
              <a:rPr lang="en-GB" sz="3200" dirty="0" smtClean="0"/>
              <a:t> </a:t>
            </a:r>
            <a:r>
              <a:rPr lang="en-GB" sz="3200" b="1" dirty="0"/>
              <a:t>Cambridge</a:t>
            </a:r>
            <a:r>
              <a:rPr lang="en-GB" sz="3200" dirty="0"/>
              <a:t> </a:t>
            </a:r>
            <a:r>
              <a:rPr lang="en-GB" sz="3200" b="1" dirty="0"/>
              <a:t>TECHNICALS </a:t>
            </a:r>
            <a:r>
              <a:rPr lang="en-GB" sz="3200" b="1" dirty="0" smtClean="0"/>
              <a:t/>
            </a:r>
            <a:br>
              <a:rPr lang="en-GB" sz="3200" b="1" dirty="0" smtClean="0"/>
            </a:br>
            <a:r>
              <a:rPr lang="en-GB" sz="3200" b="1" dirty="0" smtClean="0"/>
              <a:t>Unit 02 – Global Information</a:t>
            </a:r>
            <a:br>
              <a:rPr lang="en-GB" sz="3200" b="1" dirty="0" smtClean="0"/>
            </a:br>
            <a:r>
              <a:rPr lang="en-GB" sz="3200" b="1" dirty="0" smtClean="0"/>
              <a:t>LEVEL </a:t>
            </a:r>
            <a:r>
              <a:rPr lang="en-GB" sz="3200" b="1" dirty="0"/>
              <a:t>3 </a:t>
            </a:r>
            <a:r>
              <a:rPr lang="en-GB" sz="3200" b="1" dirty="0" smtClean="0"/>
              <a:t>- </a:t>
            </a:r>
            <a:r>
              <a:rPr lang="en-GB" sz="3200" b="1" dirty="0" smtClean="0">
                <a:solidFill>
                  <a:schemeClr val="tx1">
                    <a:lumMod val="50000"/>
                    <a:lumOff val="50000"/>
                  </a:schemeClr>
                </a:solidFill>
              </a:rPr>
              <a:t>2016</a:t>
            </a:r>
            <a:endParaRPr lang="en-GB" sz="3600" b="1" dirty="0">
              <a:solidFill>
                <a:schemeClr val="tx1">
                  <a:lumMod val="50000"/>
                  <a:lumOff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60847"/>
            <a:ext cx="8496944" cy="2868673"/>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323528" y="327442"/>
            <a:ext cx="1944216" cy="152849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600" dirty="0" smtClean="0"/>
              <a:t>5.1 - Information </a:t>
            </a:r>
            <a:r>
              <a:rPr lang="en-GB" sz="3600" dirty="0"/>
              <a:t>sources and </a:t>
            </a:r>
            <a:r>
              <a:rPr lang="en-GB" sz="3600" dirty="0" smtClean="0"/>
              <a:t>data types</a:t>
            </a:r>
            <a:endParaRPr lang="en-GB" sz="3600" dirty="0"/>
          </a:p>
        </p:txBody>
      </p:sp>
      <p:sp>
        <p:nvSpPr>
          <p:cNvPr id="2" name="Content Placeholder 1"/>
          <p:cNvSpPr>
            <a:spLocks noGrp="1"/>
          </p:cNvSpPr>
          <p:nvPr>
            <p:ph idx="4294967295"/>
          </p:nvPr>
        </p:nvSpPr>
        <p:spPr>
          <a:xfrm>
            <a:off x="251519" y="1052513"/>
            <a:ext cx="6877075" cy="4968875"/>
          </a:xfrm>
        </p:spPr>
        <p:txBody>
          <a:bodyPr numCol="1">
            <a:noAutofit/>
          </a:bodyPr>
          <a:lstStyle/>
          <a:p>
            <a:pPr marL="28575" indent="0">
              <a:buClr>
                <a:srgbClr val="00B050"/>
              </a:buClr>
              <a:buSzPct val="75000"/>
              <a:buNone/>
            </a:pPr>
            <a:r>
              <a:rPr lang="en-GB" sz="1600" b="1" dirty="0" smtClean="0">
                <a:solidFill>
                  <a:srgbClr val="FF0000"/>
                </a:solidFill>
              </a:rPr>
              <a:t>Task 02 </a:t>
            </a:r>
            <a:r>
              <a:rPr lang="en-GB" sz="1600" dirty="0" smtClean="0">
                <a:solidFill>
                  <a:srgbClr val="FF0000"/>
                </a:solidFill>
              </a:rPr>
              <a:t>- For the following pieces of Information or Data describe what form to it will be sources from, what data types it will come in, whether it is information or data, which department is likely within a business to access and use this information and how it will benefit the business. </a:t>
            </a:r>
          </a:p>
          <a:p>
            <a:pPr marL="284163" indent="-255588">
              <a:buClr>
                <a:srgbClr val="00B050"/>
              </a:buClr>
              <a:buSzPct val="75000"/>
              <a:buFont typeface="Wingdings 3" panose="05040102010807070707" pitchFamily="18" charset="2"/>
              <a:buChar char=""/>
            </a:pPr>
            <a:r>
              <a:rPr lang="en-GB" sz="1600" dirty="0" smtClean="0"/>
              <a:t>Example below:</a:t>
            </a:r>
          </a:p>
          <a:p>
            <a:pPr marL="284163" indent="-255588">
              <a:buClr>
                <a:srgbClr val="00B050"/>
              </a:buClr>
              <a:buSzPct val="75000"/>
              <a:buFont typeface="Wingdings 3" panose="05040102010807070707" pitchFamily="18" charset="2"/>
              <a:buChar char=""/>
            </a:pPr>
            <a:endParaRPr lang="en-US" sz="1600" dirty="0"/>
          </a:p>
          <a:p>
            <a:pPr marL="284163" indent="-255588">
              <a:buClr>
                <a:srgbClr val="00B050"/>
              </a:buClr>
              <a:buSzPct val="75000"/>
              <a:buFont typeface="Wingdings 3" panose="05040102010807070707" pitchFamily="18" charset="2"/>
              <a:buChar char=""/>
            </a:pPr>
            <a:endParaRPr lang="en-US" sz="1600" dirty="0" smtClean="0"/>
          </a:p>
          <a:p>
            <a:pPr marL="284163" indent="-255588">
              <a:buClr>
                <a:srgbClr val="00B050"/>
              </a:buClr>
              <a:buSzPct val="75000"/>
              <a:buFont typeface="Wingdings 3" panose="05040102010807070707" pitchFamily="18" charset="2"/>
              <a:buChar char=""/>
            </a:pPr>
            <a:endParaRPr lang="en-US" sz="1600" dirty="0"/>
          </a:p>
          <a:p>
            <a:pPr marL="284163" indent="-255588">
              <a:buClr>
                <a:srgbClr val="00B050"/>
              </a:buClr>
              <a:buSzPct val="75000"/>
              <a:buFont typeface="Wingdings 3" panose="05040102010807070707" pitchFamily="18" charset="2"/>
              <a:buChar char=""/>
            </a:pPr>
            <a:endParaRPr lang="en-US" sz="1600" dirty="0" smtClean="0"/>
          </a:p>
          <a:p>
            <a:pPr marL="285750" indent="-285750">
              <a:buSzPct val="75000"/>
              <a:buFont typeface="Wingdings 3" panose="05040102010807070707" pitchFamily="18" charset="2"/>
              <a:buChar char=""/>
            </a:pPr>
            <a:r>
              <a:rPr lang="en-US" sz="1600" dirty="0" smtClean="0"/>
              <a:t>Supplier </a:t>
            </a:r>
            <a:r>
              <a:rPr lang="en-US" sz="1600" dirty="0"/>
              <a:t>price lists; the names of employees; expiry date of a </a:t>
            </a:r>
            <a:r>
              <a:rPr lang="en-US" sz="1600" dirty="0" smtClean="0"/>
              <a:t>medicine; interest </a:t>
            </a:r>
            <a:r>
              <a:rPr lang="en-US" sz="1600" dirty="0"/>
              <a:t>rate charged on a loan from a </a:t>
            </a:r>
            <a:r>
              <a:rPr lang="en-US" sz="1600" dirty="0" smtClean="0"/>
              <a:t>bank; magazine article on a company profile</a:t>
            </a:r>
            <a:r>
              <a:rPr lang="en-US" sz="1600" dirty="0"/>
              <a:t>;</a:t>
            </a:r>
            <a:r>
              <a:rPr lang="en-US" sz="1600" dirty="0" smtClean="0"/>
              <a:t> student grade in a mock exam; </a:t>
            </a:r>
            <a:r>
              <a:rPr lang="en-GB" sz="1600" dirty="0"/>
              <a:t>Foot size measurements taken by a shoe </a:t>
            </a:r>
            <a:r>
              <a:rPr lang="en-GB" sz="1600" dirty="0" smtClean="0"/>
              <a:t>shop; </a:t>
            </a:r>
            <a:r>
              <a:rPr lang="en-US" sz="1600" dirty="0" smtClean="0"/>
              <a:t>government exit polls; xBox live account figures; shop clocking in card; supermarket loyalty card use; social media likes; YouTube hits; parent call to school receptionist; barcode scan; </a:t>
            </a:r>
            <a:r>
              <a:rPr lang="en-GB" sz="1600" dirty="0"/>
              <a:t>Online survey completed </a:t>
            </a:r>
            <a:br>
              <a:rPr lang="en-GB" sz="1600" dirty="0"/>
            </a:br>
            <a:r>
              <a:rPr lang="en-GB" sz="1600" dirty="0"/>
              <a:t>by </a:t>
            </a:r>
            <a:r>
              <a:rPr lang="en-GB" sz="1600" dirty="0" smtClean="0"/>
              <a:t>customers; </a:t>
            </a:r>
            <a:r>
              <a:rPr lang="en-US" sz="1600" dirty="0" err="1" smtClean="0"/>
              <a:t>rfid</a:t>
            </a:r>
            <a:r>
              <a:rPr lang="en-US" sz="1600" dirty="0" smtClean="0"/>
              <a:t> tracking; </a:t>
            </a:r>
            <a:r>
              <a:rPr lang="en-GB" sz="1600" dirty="0"/>
              <a:t>Names of donors to </a:t>
            </a:r>
            <a:r>
              <a:rPr lang="en-GB" sz="1600" dirty="0" smtClean="0"/>
              <a:t>a charity; </a:t>
            </a:r>
            <a:r>
              <a:rPr lang="en-US" sz="1600" dirty="0" smtClean="0"/>
              <a:t>vehicle weight measure at a port; </a:t>
            </a:r>
            <a:r>
              <a:rPr lang="en-GB" sz="1600" dirty="0"/>
              <a:t>Feedback received from customers on a third party review </a:t>
            </a:r>
            <a:r>
              <a:rPr lang="en-GB" sz="1600" dirty="0" smtClean="0"/>
              <a:t>website.</a:t>
            </a:r>
          </a:p>
        </p:txBody>
      </p:sp>
      <p:graphicFrame>
        <p:nvGraphicFramePr>
          <p:cNvPr id="4" name="Table 3"/>
          <p:cNvGraphicFramePr>
            <a:graphicFrameLocks noGrp="1"/>
          </p:cNvGraphicFramePr>
          <p:nvPr>
            <p:extLst>
              <p:ext uri="{D42A27DB-BD31-4B8C-83A1-F6EECF244321}">
                <p14:modId xmlns:p14="http://schemas.microsoft.com/office/powerpoint/2010/main" val="734353737"/>
              </p:ext>
            </p:extLst>
          </p:nvPr>
        </p:nvGraphicFramePr>
        <p:xfrm>
          <a:off x="323528" y="6021288"/>
          <a:ext cx="6624735" cy="609600"/>
        </p:xfrm>
        <a:graphic>
          <a:graphicData uri="http://schemas.openxmlformats.org/drawingml/2006/table">
            <a:tbl>
              <a:tblPr firstRow="1" bandRow="1">
                <a:tableStyleId>{5C22544A-7EE6-4342-B048-85BDC9FD1C3A}</a:tableStyleId>
              </a:tblPr>
              <a:tblGrid>
                <a:gridCol w="2208245"/>
                <a:gridCol w="2208245"/>
                <a:gridCol w="2208245"/>
              </a:tblGrid>
              <a:tr h="263211">
                <a:tc>
                  <a:txBody>
                    <a:bodyPr/>
                    <a:lstStyle/>
                    <a:p>
                      <a:pPr algn="ctr"/>
                      <a:r>
                        <a:rPr lang="en-GB" sz="1400" b="1" dirty="0" smtClean="0">
                          <a:latin typeface="Arial" panose="020B0604020202020204" pitchFamily="34" charset="0"/>
                          <a:cs typeface="Arial" panose="020B0604020202020204" pitchFamily="34" charset="0"/>
                        </a:rPr>
                        <a:t>Internal</a:t>
                      </a:r>
                      <a:endParaRPr lang="en-GB" sz="1400" b="1" dirty="0">
                        <a:latin typeface="Arial" panose="020B0604020202020204" pitchFamily="34" charset="0"/>
                        <a:cs typeface="Arial" panose="020B0604020202020204" pitchFamily="34" charset="0"/>
                      </a:endParaRPr>
                    </a:p>
                  </a:txBody>
                  <a:tcPr/>
                </a:tc>
                <a:tc>
                  <a:txBody>
                    <a:bodyPr/>
                    <a:lstStyle/>
                    <a:p>
                      <a:pPr algn="ctr"/>
                      <a:r>
                        <a:rPr lang="en-GB" sz="1400" b="1" dirty="0" smtClean="0">
                          <a:latin typeface="Arial" panose="020B0604020202020204" pitchFamily="34" charset="0"/>
                          <a:cs typeface="Arial" panose="020B0604020202020204" pitchFamily="34" charset="0"/>
                        </a:rPr>
                        <a:t>Qualitative</a:t>
                      </a:r>
                      <a:endParaRPr lang="en-GB" sz="1400" b="1" dirty="0">
                        <a:latin typeface="Arial" panose="020B0604020202020204" pitchFamily="34" charset="0"/>
                        <a:cs typeface="Arial" panose="020B0604020202020204" pitchFamily="34" charset="0"/>
                      </a:endParaRPr>
                    </a:p>
                  </a:txBody>
                  <a:tcPr/>
                </a:tc>
                <a:tc>
                  <a:txBody>
                    <a:bodyPr/>
                    <a:lstStyle/>
                    <a:p>
                      <a:pPr algn="ctr"/>
                      <a:r>
                        <a:rPr lang="en-GB" sz="1400" b="1" dirty="0" smtClean="0">
                          <a:latin typeface="Arial" panose="020B0604020202020204" pitchFamily="34" charset="0"/>
                          <a:cs typeface="Arial" panose="020B0604020202020204" pitchFamily="34" charset="0"/>
                        </a:rPr>
                        <a:t>Primary</a:t>
                      </a:r>
                      <a:endParaRPr lang="en-GB" sz="1400" b="1" dirty="0">
                        <a:latin typeface="Arial" panose="020B0604020202020204" pitchFamily="34" charset="0"/>
                        <a:cs typeface="Arial" panose="020B0604020202020204" pitchFamily="34" charset="0"/>
                      </a:endParaRPr>
                    </a:p>
                  </a:txBody>
                  <a:tcPr/>
                </a:tc>
              </a:tr>
              <a:tr h="263211">
                <a:tc>
                  <a:txBody>
                    <a:bodyPr/>
                    <a:lstStyle/>
                    <a:p>
                      <a:pPr algn="ctr"/>
                      <a:r>
                        <a:rPr lang="en-GB" sz="1400" b="1" dirty="0" smtClean="0">
                          <a:latin typeface="Arial" panose="020B0604020202020204" pitchFamily="34" charset="0"/>
                          <a:cs typeface="Arial" panose="020B0604020202020204" pitchFamily="34" charset="0"/>
                        </a:rPr>
                        <a:t>External</a:t>
                      </a:r>
                      <a:endParaRPr lang="en-GB" sz="1400" b="1" dirty="0">
                        <a:latin typeface="Arial" panose="020B0604020202020204" pitchFamily="34" charset="0"/>
                        <a:cs typeface="Arial" panose="020B0604020202020204" pitchFamily="34" charset="0"/>
                      </a:endParaRPr>
                    </a:p>
                  </a:txBody>
                  <a:tcPr/>
                </a:tc>
                <a:tc>
                  <a:txBody>
                    <a:bodyPr/>
                    <a:lstStyle/>
                    <a:p>
                      <a:pPr algn="ctr"/>
                      <a:r>
                        <a:rPr lang="en-GB" sz="1400" b="1" dirty="0" smtClean="0">
                          <a:latin typeface="Arial" panose="020B0604020202020204" pitchFamily="34" charset="0"/>
                          <a:cs typeface="Arial" panose="020B0604020202020204" pitchFamily="34" charset="0"/>
                        </a:rPr>
                        <a:t>Quantitative</a:t>
                      </a:r>
                      <a:endParaRPr lang="en-GB" sz="1400" b="1" dirty="0">
                        <a:latin typeface="Arial" panose="020B0604020202020204" pitchFamily="34" charset="0"/>
                        <a:cs typeface="Arial" panose="020B0604020202020204" pitchFamily="34" charset="0"/>
                      </a:endParaRPr>
                    </a:p>
                  </a:txBody>
                  <a:tcPr/>
                </a:tc>
                <a:tc>
                  <a:txBody>
                    <a:bodyPr/>
                    <a:lstStyle/>
                    <a:p>
                      <a:pPr algn="ctr"/>
                      <a:r>
                        <a:rPr lang="en-GB" sz="1400" b="1" dirty="0" smtClean="0">
                          <a:latin typeface="Arial" panose="020B0604020202020204" pitchFamily="34" charset="0"/>
                          <a:cs typeface="Arial" panose="020B0604020202020204" pitchFamily="34" charset="0"/>
                        </a:rPr>
                        <a:t>Secondary</a:t>
                      </a:r>
                      <a:endParaRPr lang="en-GB" sz="1400" b="1" dirty="0">
                        <a:latin typeface="Arial" panose="020B0604020202020204" pitchFamily="34" charset="0"/>
                        <a:cs typeface="Arial" panose="020B0604020202020204" pitchFamily="34" charset="0"/>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30251752"/>
              </p:ext>
            </p:extLst>
          </p:nvPr>
        </p:nvGraphicFramePr>
        <p:xfrm>
          <a:off x="7128594" y="1052736"/>
          <a:ext cx="1691878" cy="55899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Information be Secondary and External</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Why does a 2 minute survey take 20 minutes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wrong with Internet information</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could Brexit polls have got it so wrong</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79% of statistics are made up like this one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Would voting be easier if it could be done with an App and biometrics.</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8" name="Picture 7"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353028324"/>
              </p:ext>
            </p:extLst>
          </p:nvPr>
        </p:nvGraphicFramePr>
        <p:xfrm>
          <a:off x="251520" y="2420888"/>
          <a:ext cx="6807140" cy="1315720"/>
        </p:xfrm>
        <a:graphic>
          <a:graphicData uri="http://schemas.openxmlformats.org/drawingml/2006/table">
            <a:tbl>
              <a:tblPr firstRow="1" bandRow="1">
                <a:tableStyleId>{5C22544A-7EE6-4342-B048-85BDC9FD1C3A}</a:tableStyleId>
              </a:tblPr>
              <a:tblGrid>
                <a:gridCol w="864096"/>
                <a:gridCol w="1152128"/>
                <a:gridCol w="1224136"/>
                <a:gridCol w="1296144"/>
                <a:gridCol w="2270636"/>
              </a:tblGrid>
              <a:tr h="370840">
                <a:tc>
                  <a:txBody>
                    <a:bodyPr/>
                    <a:lstStyle/>
                    <a:p>
                      <a:r>
                        <a:rPr kumimoji="0" lang="en-US" sz="1400" b="1" kern="1200" dirty="0" smtClean="0">
                          <a:solidFill>
                            <a:schemeClr val="dk1"/>
                          </a:solidFill>
                          <a:latin typeface="Arial" panose="020B0604020202020204" pitchFamily="34" charset="0"/>
                          <a:ea typeface="+mn-ea"/>
                          <a:cs typeface="Arial" panose="020B0604020202020204" pitchFamily="34" charset="0"/>
                        </a:rPr>
                        <a:t>Source</a:t>
                      </a:r>
                      <a:endParaRPr kumimoji="0" lang="en-GB" sz="1400" b="1"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1" kern="1200" dirty="0" smtClean="0">
                          <a:solidFill>
                            <a:schemeClr val="dk1"/>
                          </a:solidFill>
                          <a:latin typeface="Arial" panose="020B0604020202020204" pitchFamily="34" charset="0"/>
                          <a:ea typeface="+mn-ea"/>
                          <a:cs typeface="Arial" panose="020B0604020202020204" pitchFamily="34" charset="0"/>
                        </a:rPr>
                        <a:t>Data Type</a:t>
                      </a:r>
                      <a:endParaRPr kumimoji="0" lang="en-GB" sz="1400" b="1"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1" kern="1200" dirty="0" smtClean="0">
                          <a:solidFill>
                            <a:schemeClr val="dk1"/>
                          </a:solidFill>
                          <a:latin typeface="Arial" panose="020B0604020202020204" pitchFamily="34" charset="0"/>
                          <a:ea typeface="+mn-ea"/>
                          <a:cs typeface="Arial" panose="020B0604020202020204" pitchFamily="34" charset="0"/>
                        </a:rPr>
                        <a:t>Data or Info</a:t>
                      </a:r>
                      <a:endParaRPr kumimoji="0" lang="en-GB" sz="1400" b="1"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1" kern="1200" dirty="0" smtClean="0">
                          <a:solidFill>
                            <a:schemeClr val="dk1"/>
                          </a:solidFill>
                          <a:latin typeface="Arial" panose="020B0604020202020204" pitchFamily="34" charset="0"/>
                          <a:ea typeface="+mn-ea"/>
                          <a:cs typeface="Arial" panose="020B0604020202020204" pitchFamily="34" charset="0"/>
                        </a:rPr>
                        <a:t>Who sources</a:t>
                      </a:r>
                      <a:endParaRPr kumimoji="0" lang="en-GB" sz="1400" b="1"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1" kern="1200" dirty="0" smtClean="0">
                          <a:solidFill>
                            <a:schemeClr val="dk1"/>
                          </a:solidFill>
                          <a:latin typeface="Arial" panose="020B0604020202020204" pitchFamily="34" charset="0"/>
                          <a:ea typeface="+mn-ea"/>
                          <a:cs typeface="Arial" panose="020B0604020202020204" pitchFamily="34" charset="0"/>
                        </a:rPr>
                        <a:t>Company Benefits</a:t>
                      </a:r>
                      <a:endParaRPr kumimoji="0" lang="en-GB" sz="1400" b="1" kern="1200" dirty="0">
                        <a:solidFill>
                          <a:schemeClr val="dk1"/>
                        </a:solidFill>
                        <a:latin typeface="Arial" panose="020B0604020202020204" pitchFamily="34" charset="0"/>
                        <a:ea typeface="+mn-ea"/>
                        <a:cs typeface="Arial" panose="020B0604020202020204" pitchFamily="34" charset="0"/>
                      </a:endParaRPr>
                    </a:p>
                  </a:txBody>
                  <a:tcPr/>
                </a:tc>
              </a:tr>
              <a:tr h="370840">
                <a:tc>
                  <a:txBody>
                    <a:bodyPr/>
                    <a:lstStyle/>
                    <a:p>
                      <a:r>
                        <a:rPr kumimoji="0" lang="en-US" sz="1400" b="0" kern="1200" dirty="0" smtClean="0">
                          <a:solidFill>
                            <a:schemeClr val="dk1"/>
                          </a:solidFill>
                          <a:latin typeface="Arial" panose="020B0604020202020204" pitchFamily="34" charset="0"/>
                          <a:ea typeface="+mn-ea"/>
                          <a:cs typeface="Arial" panose="020B0604020202020204" pitchFamily="34" charset="0"/>
                        </a:rPr>
                        <a:t>Sales figures</a:t>
                      </a:r>
                      <a:endParaRPr kumimoji="0" lang="en-GB" sz="1400" b="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kern="1200" dirty="0" smtClean="0">
                          <a:solidFill>
                            <a:schemeClr val="dk1"/>
                          </a:solidFill>
                          <a:latin typeface="Arial" panose="020B0604020202020204" pitchFamily="34" charset="0"/>
                          <a:ea typeface="+mn-ea"/>
                          <a:cs typeface="Arial" panose="020B0604020202020204" pitchFamily="34" charset="0"/>
                        </a:rPr>
                        <a:t>Primary, Qualitative</a:t>
                      </a:r>
                      <a:r>
                        <a:rPr kumimoji="0" lang="en-US" sz="1400" b="0" kern="1200" baseline="0" dirty="0" smtClean="0">
                          <a:solidFill>
                            <a:schemeClr val="dk1"/>
                          </a:solidFill>
                          <a:latin typeface="Arial" panose="020B0604020202020204" pitchFamily="34" charset="0"/>
                          <a:ea typeface="+mn-ea"/>
                          <a:cs typeface="Arial" panose="020B0604020202020204" pitchFamily="34" charset="0"/>
                        </a:rPr>
                        <a:t> and Internal</a:t>
                      </a:r>
                      <a:endParaRPr kumimoji="0" lang="en-GB" sz="1400" b="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kern="1200" dirty="0" smtClean="0">
                          <a:solidFill>
                            <a:schemeClr val="dk1"/>
                          </a:solidFill>
                          <a:latin typeface="Arial" panose="020B0604020202020204" pitchFamily="34" charset="0"/>
                          <a:ea typeface="+mn-ea"/>
                          <a:cs typeface="Arial" panose="020B0604020202020204" pitchFamily="34" charset="0"/>
                        </a:rPr>
                        <a:t>Data</a:t>
                      </a:r>
                      <a:endParaRPr kumimoji="0" lang="en-GB" sz="1400" b="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kern="1200" dirty="0" smtClean="0">
                          <a:solidFill>
                            <a:schemeClr val="dk1"/>
                          </a:solidFill>
                          <a:latin typeface="Arial" panose="020B0604020202020204" pitchFamily="34" charset="0"/>
                          <a:ea typeface="+mn-ea"/>
                          <a:cs typeface="Arial" panose="020B0604020202020204" pitchFamily="34" charset="0"/>
                        </a:rPr>
                        <a:t>Sales department, possible marketing</a:t>
                      </a:r>
                      <a:endParaRPr kumimoji="0" lang="en-GB" sz="1400" b="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kern="1200" dirty="0" smtClean="0">
                          <a:solidFill>
                            <a:schemeClr val="dk1"/>
                          </a:solidFill>
                          <a:latin typeface="Arial" panose="020B0604020202020204" pitchFamily="34" charset="0"/>
                          <a:ea typeface="+mn-ea"/>
                          <a:cs typeface="Arial" panose="020B0604020202020204" pitchFamily="34" charset="0"/>
                        </a:rPr>
                        <a:t>Can be used to determine product worth, popularity,</a:t>
                      </a:r>
                      <a:r>
                        <a:rPr kumimoji="0" lang="en-US" sz="1400" b="0" kern="1200" baseline="0" dirty="0" smtClean="0">
                          <a:solidFill>
                            <a:schemeClr val="dk1"/>
                          </a:solidFill>
                          <a:latin typeface="Arial" panose="020B0604020202020204" pitchFamily="34" charset="0"/>
                          <a:ea typeface="+mn-ea"/>
                          <a:cs typeface="Arial" panose="020B0604020202020204" pitchFamily="34" charset="0"/>
                        </a:rPr>
                        <a:t> whether sales are increasing or decreasing</a:t>
                      </a:r>
                      <a:endParaRPr kumimoji="0" lang="en-GB" sz="1400" b="0" kern="1200" dirty="0">
                        <a:solidFill>
                          <a:schemeClr val="dk1"/>
                        </a:solidFill>
                        <a:latin typeface="Arial" panose="020B0604020202020204" pitchFamily="34" charset="0"/>
                        <a:ea typeface="+mn-ea"/>
                        <a:cs typeface="Arial" panose="020B0604020202020204" pitchFamily="34" charset="0"/>
                      </a:endParaRPr>
                    </a:p>
                  </a:txBody>
                  <a:tcPr/>
                </a:tc>
              </a:tr>
            </a:tbl>
          </a:graphicData>
        </a:graphic>
      </p:graphicFrame>
    </p:spTree>
    <p:extLst>
      <p:ext uri="{BB962C8B-B14F-4D97-AF65-F5344CB8AC3E}">
        <p14:creationId xmlns:p14="http://schemas.microsoft.com/office/powerpoint/2010/main" val="340082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5.2 </a:t>
            </a:r>
            <a:r>
              <a:rPr lang="en-GB" dirty="0"/>
              <a:t>- Data flow diagrams (DFD)</a:t>
            </a:r>
          </a:p>
        </p:txBody>
      </p:sp>
      <p:sp>
        <p:nvSpPr>
          <p:cNvPr id="2" name="Content Placeholder 1"/>
          <p:cNvSpPr>
            <a:spLocks noGrp="1"/>
          </p:cNvSpPr>
          <p:nvPr>
            <p:ph idx="4294967295"/>
          </p:nvPr>
        </p:nvSpPr>
        <p:spPr>
          <a:xfrm>
            <a:off x="251519" y="1052513"/>
            <a:ext cx="8568953" cy="4968875"/>
          </a:xfrm>
        </p:spPr>
        <p:txBody>
          <a:bodyPr numCol="1">
            <a:noAutofit/>
          </a:bodyPr>
          <a:lstStyle/>
          <a:p>
            <a:pPr marL="284163" indent="-255588">
              <a:spcAft>
                <a:spcPts val="0"/>
              </a:spcAft>
              <a:buClr>
                <a:srgbClr val="00B050"/>
              </a:buClr>
              <a:buSzPct val="75000"/>
              <a:buFont typeface="Wingdings 3" panose="05040102010807070707" pitchFamily="18" charset="2"/>
              <a:buChar char=""/>
            </a:pPr>
            <a:r>
              <a:rPr lang="en-US" sz="1600" dirty="0"/>
              <a:t>Data flow diagram(DFD) is a diagram of the movement of data between external entities and the processes and data stores within a system</a:t>
            </a:r>
          </a:p>
          <a:p>
            <a:pPr marL="519113" indent="-285750">
              <a:spcAft>
                <a:spcPts val="0"/>
              </a:spcAft>
              <a:buClr>
                <a:srgbClr val="00B050"/>
              </a:buClr>
              <a:buSzPct val="75000"/>
              <a:buFont typeface="Arial" panose="020B0604020202020204" pitchFamily="34" charset="0"/>
              <a:buChar char="•"/>
            </a:pPr>
            <a:r>
              <a:rPr lang="en-US" sz="1600" dirty="0"/>
              <a:t>May look similar to a flow chart</a:t>
            </a:r>
          </a:p>
          <a:p>
            <a:pPr marL="519113" indent="-285750">
              <a:spcAft>
                <a:spcPts val="0"/>
              </a:spcAft>
              <a:buClr>
                <a:srgbClr val="00B050"/>
              </a:buClr>
              <a:buSzPct val="75000"/>
              <a:buFont typeface="Arial" panose="020B0604020202020204" pitchFamily="34" charset="0"/>
              <a:buChar char="•"/>
            </a:pPr>
            <a:r>
              <a:rPr lang="en-US" sz="1600" dirty="0"/>
              <a:t>Shows that there is a flow of data between the two components (one-way or a two-way flow)</a:t>
            </a:r>
          </a:p>
          <a:p>
            <a:pPr marL="519113" indent="-285750">
              <a:spcAft>
                <a:spcPts val="0"/>
              </a:spcAft>
              <a:buClr>
                <a:srgbClr val="00B050"/>
              </a:buClr>
              <a:buSzPct val="75000"/>
              <a:buFont typeface="Arial" panose="020B0604020202020204" pitchFamily="34" charset="0"/>
              <a:buChar char="•"/>
            </a:pPr>
            <a:r>
              <a:rPr lang="en-US" sz="1600" dirty="0"/>
              <a:t>Component sending data can send multiple sets of data along several connections</a:t>
            </a:r>
          </a:p>
          <a:p>
            <a:pPr marL="519113" indent="-285750">
              <a:spcAft>
                <a:spcPts val="0"/>
              </a:spcAft>
              <a:buClr>
                <a:srgbClr val="00B050"/>
              </a:buClr>
              <a:buSzPct val="75000"/>
              <a:buFont typeface="Arial" panose="020B0604020202020204" pitchFamily="34" charset="0"/>
              <a:buChar char="•"/>
            </a:pPr>
            <a:r>
              <a:rPr lang="en-US" sz="1600" dirty="0"/>
              <a:t>In fact, a DFD node can be a component that never ends</a:t>
            </a:r>
          </a:p>
          <a:p>
            <a:pPr marL="284163" indent="-255588">
              <a:spcAft>
                <a:spcPts val="0"/>
              </a:spcAft>
              <a:buClr>
                <a:srgbClr val="00B050"/>
              </a:buClr>
              <a:buSzPct val="75000"/>
              <a:buFont typeface="Wingdings 3" panose="05040102010807070707" pitchFamily="18" charset="2"/>
              <a:buChar char=""/>
            </a:pPr>
            <a:r>
              <a:rPr lang="en-US" sz="1600" b="1" dirty="0" smtClean="0"/>
              <a:t>Rules</a:t>
            </a:r>
            <a:endParaRPr lang="en-US" sz="1600" b="1" dirty="0"/>
          </a:p>
          <a:p>
            <a:pPr marL="519113" indent="-285750">
              <a:spcAft>
                <a:spcPts val="0"/>
              </a:spcAft>
              <a:buClr>
                <a:srgbClr val="00B050"/>
              </a:buClr>
              <a:buSzPct val="75000"/>
              <a:buFont typeface="Arial" panose="020B0604020202020204" pitchFamily="34" charset="0"/>
              <a:buChar char="•"/>
            </a:pPr>
            <a:r>
              <a:rPr lang="en-US" sz="1600" dirty="0"/>
              <a:t>In DFDs, all arrows must be labelled</a:t>
            </a:r>
          </a:p>
          <a:p>
            <a:pPr marL="519113" indent="-285750">
              <a:spcAft>
                <a:spcPts val="0"/>
              </a:spcAft>
              <a:buClr>
                <a:srgbClr val="00B050"/>
              </a:buClr>
              <a:buSzPct val="75000"/>
              <a:buFont typeface="Arial" panose="020B0604020202020204" pitchFamily="34" charset="0"/>
              <a:buChar char="•"/>
            </a:pPr>
            <a:r>
              <a:rPr lang="en-US" sz="1600" dirty="0"/>
              <a:t>The information flow continuity, that is all the input and the output to each refinement, must maintain the same in order to be able to produce a consistent system</a:t>
            </a:r>
            <a:r>
              <a:rPr lang="en-US" sz="1600" dirty="0" smtClean="0"/>
              <a:t>.</a:t>
            </a:r>
            <a:endParaRPr lang="en-US" sz="1600" dirty="0"/>
          </a:p>
        </p:txBody>
      </p:sp>
      <p:pic>
        <p:nvPicPr>
          <p:cNvPr id="5" name="How to Draw a Data Flow Diagr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3688" y="3573016"/>
            <a:ext cx="5472608" cy="3075939"/>
          </a:xfrm>
          <a:prstGeom prst="rect">
            <a:avLst/>
          </a:prstGeom>
          <a:effectLst>
            <a:outerShdw blurRad="76200" dist="38100" dir="2700000" sx="101000" sy="101000" algn="tl" rotWithShape="0">
              <a:prstClr val="black">
                <a:alpha val="40000"/>
              </a:prstClr>
            </a:outerShdw>
          </a:effectLst>
        </p:spPr>
      </p:pic>
    </p:spTree>
    <p:extLst>
      <p:ext uri="{BB962C8B-B14F-4D97-AF65-F5344CB8AC3E}">
        <p14:creationId xmlns:p14="http://schemas.microsoft.com/office/powerpoint/2010/main" val="1795295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47401" y="1052736"/>
            <a:ext cx="8501063" cy="3095625"/>
          </a:xfrm>
        </p:spPr>
        <p:txBody>
          <a:bodyPr>
            <a:noAutofit/>
          </a:bodyPr>
          <a:lstStyle/>
          <a:p>
            <a:pPr marL="0" indent="0">
              <a:spcAft>
                <a:spcPts val="0"/>
              </a:spcAft>
              <a:buNone/>
            </a:pPr>
            <a:r>
              <a:rPr lang="en-GB" sz="2000" b="1" dirty="0"/>
              <a:t>Entities:</a:t>
            </a:r>
          </a:p>
          <a:p>
            <a:pPr marL="255588" indent="-255588">
              <a:spcAft>
                <a:spcPts val="0"/>
              </a:spcAft>
              <a:buClr>
                <a:srgbClr val="00B050"/>
              </a:buClr>
              <a:buSzPct val="75000"/>
            </a:pPr>
            <a:r>
              <a:rPr lang="en-GB" sz="2000" dirty="0" smtClean="0"/>
              <a:t>Can </a:t>
            </a:r>
            <a:r>
              <a:rPr lang="en-GB" sz="2000" dirty="0"/>
              <a:t>be people, departments, other </a:t>
            </a:r>
            <a:r>
              <a:rPr lang="en-GB" sz="2000" dirty="0" smtClean="0"/>
              <a:t/>
            </a:r>
            <a:br>
              <a:rPr lang="en-GB" sz="2000" dirty="0" smtClean="0"/>
            </a:br>
            <a:r>
              <a:rPr lang="en-GB" sz="2000" dirty="0" smtClean="0"/>
              <a:t>companies</a:t>
            </a:r>
            <a:r>
              <a:rPr lang="en-GB" sz="2000" dirty="0"/>
              <a:t>, other systems… </a:t>
            </a:r>
          </a:p>
          <a:p>
            <a:pPr marL="255588" indent="-255588">
              <a:spcAft>
                <a:spcPts val="0"/>
              </a:spcAft>
              <a:buClr>
                <a:srgbClr val="00B050"/>
              </a:buClr>
              <a:buSzPct val="75000"/>
            </a:pPr>
            <a:r>
              <a:rPr lang="en-GB" sz="2000" dirty="0" smtClean="0"/>
              <a:t>Are </a:t>
            </a:r>
            <a:r>
              <a:rPr lang="en-GB" sz="2000" dirty="0"/>
              <a:t>called </a:t>
            </a:r>
            <a:r>
              <a:rPr lang="en-GB" sz="2000" b="1" dirty="0"/>
              <a:t>sources</a:t>
            </a:r>
            <a:r>
              <a:rPr lang="en-GB" sz="2000" dirty="0"/>
              <a:t> if they are external to </a:t>
            </a:r>
            <a:r>
              <a:rPr lang="en-GB" sz="2000" dirty="0" smtClean="0"/>
              <a:t/>
            </a:r>
            <a:br>
              <a:rPr lang="en-GB" sz="2000" dirty="0" smtClean="0"/>
            </a:br>
            <a:r>
              <a:rPr lang="en-GB" sz="2000" dirty="0" smtClean="0"/>
              <a:t>the </a:t>
            </a:r>
            <a:r>
              <a:rPr lang="en-GB" sz="2000" dirty="0"/>
              <a:t>system and provide data to the system, </a:t>
            </a:r>
            <a:r>
              <a:rPr lang="en-GB" sz="2000" dirty="0" smtClean="0"/>
              <a:t/>
            </a:r>
            <a:br>
              <a:rPr lang="en-GB" sz="2000" dirty="0" smtClean="0"/>
            </a:br>
            <a:r>
              <a:rPr lang="en-GB" sz="2000" dirty="0" smtClean="0"/>
              <a:t>and </a:t>
            </a:r>
            <a:r>
              <a:rPr lang="en-GB" sz="2000" b="1" dirty="0"/>
              <a:t>sinks</a:t>
            </a:r>
            <a:r>
              <a:rPr lang="en-GB" sz="2000" dirty="0"/>
              <a:t> if they are external to the system </a:t>
            </a:r>
            <a:r>
              <a:rPr lang="en-GB" sz="2000" dirty="0" smtClean="0"/>
              <a:t/>
            </a:r>
            <a:br>
              <a:rPr lang="en-GB" sz="2000" dirty="0" smtClean="0"/>
            </a:br>
            <a:r>
              <a:rPr lang="en-GB" sz="2000" dirty="0" smtClean="0"/>
              <a:t>and </a:t>
            </a:r>
            <a:r>
              <a:rPr lang="en-GB" sz="2000" dirty="0"/>
              <a:t>receive information from the system</a:t>
            </a:r>
          </a:p>
          <a:p>
            <a:pPr marL="0" indent="0">
              <a:spcAft>
                <a:spcPts val="0"/>
              </a:spcAft>
              <a:buNone/>
            </a:pPr>
            <a:r>
              <a:rPr lang="en-GB" sz="2000" b="1" dirty="0" smtClean="0"/>
              <a:t>Processes</a:t>
            </a:r>
            <a:endParaRPr lang="en-GB" sz="2000" b="1" dirty="0"/>
          </a:p>
          <a:p>
            <a:pPr marL="255588" lvl="0" indent="-255588">
              <a:spcAft>
                <a:spcPts val="0"/>
              </a:spcAft>
              <a:buClr>
                <a:srgbClr val="00B050"/>
              </a:buClr>
              <a:buSzPct val="75000"/>
            </a:pPr>
            <a:r>
              <a:rPr lang="en-GB" sz="2000" dirty="0" smtClean="0"/>
              <a:t>Must </a:t>
            </a:r>
            <a:r>
              <a:rPr lang="en-GB" sz="2000" dirty="0"/>
              <a:t>have at least </a:t>
            </a:r>
            <a:r>
              <a:rPr lang="en-GB" sz="2000" b="1" i="1" dirty="0"/>
              <a:t>one input and at least </a:t>
            </a:r>
            <a:r>
              <a:rPr lang="en-GB" sz="2000" b="1" i="1" dirty="0" smtClean="0"/>
              <a:t/>
            </a:r>
            <a:br>
              <a:rPr lang="en-GB" sz="2000" b="1" i="1" dirty="0" smtClean="0"/>
            </a:br>
            <a:r>
              <a:rPr lang="en-GB" sz="2000" b="1" i="1" dirty="0" smtClean="0"/>
              <a:t>one </a:t>
            </a:r>
            <a:r>
              <a:rPr lang="en-GB" sz="2000" b="1" i="1" dirty="0"/>
              <a:t>output </a:t>
            </a:r>
          </a:p>
          <a:p>
            <a:pPr marL="0" indent="0">
              <a:spcAft>
                <a:spcPts val="0"/>
              </a:spcAft>
              <a:buNone/>
            </a:pPr>
            <a:r>
              <a:rPr lang="en-GB" sz="2000" b="1" dirty="0"/>
              <a:t>Data stores:</a:t>
            </a:r>
          </a:p>
          <a:p>
            <a:pPr marL="255588" lvl="0" indent="-255588">
              <a:spcAft>
                <a:spcPts val="0"/>
              </a:spcAft>
              <a:buClr>
                <a:srgbClr val="00B050"/>
              </a:buClr>
              <a:buSzPct val="75000"/>
            </a:pPr>
            <a:r>
              <a:rPr lang="en-GB" sz="2000" dirty="0"/>
              <a:t>Labelled as </a:t>
            </a:r>
            <a:r>
              <a:rPr lang="en-GB" sz="2000" b="1" i="1" dirty="0"/>
              <a:t>hard copy or source of data it is referring to</a:t>
            </a:r>
          </a:p>
          <a:p>
            <a:pPr marL="0" indent="0">
              <a:spcAft>
                <a:spcPts val="0"/>
              </a:spcAft>
              <a:buNone/>
            </a:pPr>
            <a:r>
              <a:rPr lang="en-GB" sz="2000" b="1" dirty="0"/>
              <a:t>Data flows: </a:t>
            </a:r>
          </a:p>
          <a:p>
            <a:pPr marL="255588" lvl="0" indent="-255588">
              <a:spcAft>
                <a:spcPts val="0"/>
              </a:spcAft>
              <a:buClr>
                <a:srgbClr val="00B050"/>
              </a:buClr>
              <a:buSzPct val="75000"/>
            </a:pPr>
            <a:r>
              <a:rPr lang="en-GB" sz="2000" dirty="0" smtClean="0"/>
              <a:t>Must </a:t>
            </a:r>
            <a:r>
              <a:rPr lang="en-GB" sz="2000" dirty="0"/>
              <a:t>originate from and/or lead to a process (this means that entities and data stores cannot communicate with anything except processes –remember that it takes a process to make the data flow) </a:t>
            </a:r>
          </a:p>
          <a:p>
            <a:pPr marL="255588" lvl="0" indent="-255588">
              <a:spcAft>
                <a:spcPts val="0"/>
              </a:spcAft>
              <a:buClr>
                <a:srgbClr val="00B050"/>
              </a:buClr>
              <a:buSzPct val="75000"/>
            </a:pPr>
            <a:r>
              <a:rPr lang="en-GB" sz="2000" dirty="0" smtClean="0"/>
              <a:t>Can </a:t>
            </a:r>
            <a:r>
              <a:rPr lang="en-GB" sz="2000" dirty="0"/>
              <a:t>have 2 arrowheads when a process is altering (updating) existing records in a data stores.</a:t>
            </a:r>
          </a:p>
        </p:txBody>
      </p:sp>
      <p:pic>
        <p:nvPicPr>
          <p:cNvPr id="18" name="il_fi" descr="http://www.marcoullis.com/KNOWLEDGE/SYSTEMS/images/marcoullisp_systems_dfd_symbols.gif"/>
          <p:cNvPicPr/>
          <p:nvPr/>
        </p:nvPicPr>
        <p:blipFill>
          <a:blip r:embed="rId3" cstate="print"/>
          <a:srcRect/>
          <a:stretch>
            <a:fillRect/>
          </a:stretch>
        </p:blipFill>
        <p:spPr bwMode="auto">
          <a:xfrm>
            <a:off x="5184576" y="1116508"/>
            <a:ext cx="3635896" cy="2672532"/>
          </a:xfrm>
          <a:prstGeom prst="rect">
            <a:avLst/>
          </a:prstGeom>
          <a:noFill/>
          <a:ln w="9525">
            <a:noFill/>
            <a:miter lim="800000"/>
            <a:headEnd/>
            <a:tailEnd/>
          </a:ln>
        </p:spPr>
      </p:pic>
      <p:sp>
        <p:nvSpPr>
          <p:cNvPr id="19" name="Content Placeholder 1"/>
          <p:cNvSpPr txBox="1">
            <a:spLocks/>
          </p:cNvSpPr>
          <p:nvPr/>
        </p:nvSpPr>
        <p:spPr>
          <a:xfrm>
            <a:off x="251520" y="1092066"/>
            <a:ext cx="3890520" cy="4929222"/>
          </a:xfrm>
          <a:prstGeom prst="rect">
            <a:avLst/>
          </a:prstGeom>
        </p:spPr>
        <p:txBody>
          <a:bodyPr vert="horz">
            <a:noAutofit/>
          </a:bodyPr>
          <a:lst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endParaRPr lang="en-GB" sz="1800" dirty="0" smtClean="0"/>
          </a:p>
        </p:txBody>
      </p:sp>
      <p:sp>
        <p:nvSpPr>
          <p:cNvPr id="7" name="Title 2"/>
          <p:cNvSpPr>
            <a:spLocks noGrp="1"/>
          </p:cNvSpPr>
          <p:nvPr>
            <p:ph type="title"/>
          </p:nvPr>
        </p:nvSpPr>
        <p:spPr>
          <a:xfrm>
            <a:off x="70266" y="72008"/>
            <a:ext cx="8859452" cy="548680"/>
          </a:xfrm>
        </p:spPr>
        <p:txBody>
          <a:bodyPr>
            <a:normAutofit fontScale="90000"/>
          </a:bodyPr>
          <a:lstStyle/>
          <a:p>
            <a:r>
              <a:rPr lang="en-GB" dirty="0" smtClean="0"/>
              <a:t>5.2 </a:t>
            </a:r>
            <a:r>
              <a:rPr lang="en-GB" dirty="0"/>
              <a:t>- Data flow diagrams (DFD)</a:t>
            </a:r>
          </a:p>
        </p:txBody>
      </p:sp>
    </p:spTree>
    <p:extLst>
      <p:ext uri="{BB962C8B-B14F-4D97-AF65-F5344CB8AC3E}">
        <p14:creationId xmlns:p14="http://schemas.microsoft.com/office/powerpoint/2010/main" val="2419902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736"/>
            <a:ext cx="8697912" cy="4608512"/>
          </a:xfrm>
        </p:spPr>
        <p:txBody>
          <a:bodyPr>
            <a:noAutofit/>
          </a:bodyPr>
          <a:lstStyle/>
          <a:p>
            <a:pPr marL="342900" indent="-342900">
              <a:buClr>
                <a:srgbClr val="00B050"/>
              </a:buClr>
              <a:buSzPct val="75000"/>
              <a:buFont typeface="Wingdings 3" panose="05040102010807070707" pitchFamily="18" charset="2"/>
              <a:buChar char=""/>
            </a:pPr>
            <a:r>
              <a:rPr lang="en-GB" sz="1780" dirty="0"/>
              <a:t>The DFD may be used for any level of data </a:t>
            </a:r>
            <a:r>
              <a:rPr lang="en-GB" sz="1780" dirty="0" smtClean="0"/>
              <a:t/>
            </a:r>
            <a:br>
              <a:rPr lang="en-GB" sz="1780" dirty="0" smtClean="0"/>
            </a:br>
            <a:r>
              <a:rPr lang="en-GB" sz="1780" dirty="0" smtClean="0"/>
              <a:t>abstraction</a:t>
            </a:r>
            <a:r>
              <a:rPr lang="en-GB" sz="1780" dirty="0"/>
              <a:t>. </a:t>
            </a:r>
            <a:endParaRPr lang="en-GB" sz="1780" dirty="0" smtClean="0"/>
          </a:p>
          <a:p>
            <a:pPr marL="342900" indent="-342900">
              <a:buClr>
                <a:srgbClr val="00B050"/>
              </a:buClr>
              <a:buSzPct val="75000"/>
              <a:buFont typeface="Wingdings 3" panose="05040102010807070707" pitchFamily="18" charset="2"/>
              <a:buChar char=""/>
            </a:pPr>
            <a:r>
              <a:rPr lang="en-GB" sz="1780" dirty="0" smtClean="0"/>
              <a:t>DFD </a:t>
            </a:r>
            <a:r>
              <a:rPr lang="en-GB" sz="1780" dirty="0"/>
              <a:t>can be partitioned into levels. Each </a:t>
            </a:r>
            <a:r>
              <a:rPr lang="en-GB" sz="1780" b="1" u="sng" dirty="0"/>
              <a:t>level</a:t>
            </a:r>
            <a:r>
              <a:rPr lang="en-GB" sz="1780" dirty="0"/>
              <a:t> has </a:t>
            </a:r>
            <a:r>
              <a:rPr lang="en-GB" sz="1780" dirty="0" smtClean="0"/>
              <a:t/>
            </a:r>
            <a:br>
              <a:rPr lang="en-GB" sz="1780" dirty="0" smtClean="0"/>
            </a:br>
            <a:r>
              <a:rPr lang="en-GB" sz="1780" b="1" i="1" dirty="0" smtClean="0"/>
              <a:t>more </a:t>
            </a:r>
            <a:r>
              <a:rPr lang="en-GB" sz="1780" b="1" i="1" dirty="0"/>
              <a:t>information flow and data functional </a:t>
            </a:r>
            <a:r>
              <a:rPr lang="en-GB" sz="1780" b="1" i="1" dirty="0" smtClean="0"/>
              <a:t/>
            </a:r>
            <a:br>
              <a:rPr lang="en-GB" sz="1780" b="1" i="1" dirty="0" smtClean="0"/>
            </a:br>
            <a:r>
              <a:rPr lang="en-GB" sz="1780" b="1" i="1" dirty="0" smtClean="0"/>
              <a:t>details</a:t>
            </a:r>
            <a:r>
              <a:rPr lang="en-GB" sz="1780" dirty="0" smtClean="0"/>
              <a:t> </a:t>
            </a:r>
            <a:r>
              <a:rPr lang="en-GB" sz="1780" dirty="0"/>
              <a:t>than the </a:t>
            </a:r>
            <a:r>
              <a:rPr lang="en-GB" sz="1780" b="1" dirty="0"/>
              <a:t>previous </a:t>
            </a:r>
            <a:r>
              <a:rPr lang="en-GB" sz="1780" b="1" dirty="0" smtClean="0"/>
              <a:t>level</a:t>
            </a:r>
            <a:r>
              <a:rPr lang="en-GB" sz="1780" dirty="0" smtClean="0"/>
              <a:t>.</a:t>
            </a:r>
          </a:p>
          <a:p>
            <a:pPr marL="342900" indent="-342900">
              <a:buClr>
                <a:srgbClr val="00B050"/>
              </a:buClr>
              <a:buSzPct val="75000"/>
              <a:buFont typeface="Wingdings 3" panose="05040102010807070707" pitchFamily="18" charset="2"/>
              <a:buChar char=""/>
            </a:pPr>
            <a:r>
              <a:rPr lang="en-GB" sz="1780" dirty="0" smtClean="0"/>
              <a:t>The highest level </a:t>
            </a:r>
            <a:r>
              <a:rPr lang="en-GB" sz="1780" dirty="0"/>
              <a:t>is </a:t>
            </a:r>
            <a:r>
              <a:rPr lang="en-GB" sz="1780" dirty="0" smtClean="0"/>
              <a:t>the </a:t>
            </a:r>
            <a:r>
              <a:rPr lang="en-GB" sz="1780" b="1" dirty="0" smtClean="0"/>
              <a:t>Context Diagram</a:t>
            </a:r>
            <a:r>
              <a:rPr lang="en-GB" sz="1780" dirty="0" smtClean="0"/>
              <a:t>, here are </a:t>
            </a:r>
            <a:br>
              <a:rPr lang="en-GB" sz="1780" dirty="0" smtClean="0"/>
            </a:br>
            <a:r>
              <a:rPr lang="en-GB" sz="1780" dirty="0" smtClean="0"/>
              <a:t>some </a:t>
            </a:r>
            <a:r>
              <a:rPr lang="en-GB" sz="1780" dirty="0"/>
              <a:t>important </a:t>
            </a:r>
            <a:r>
              <a:rPr lang="en-GB" sz="1780" dirty="0" smtClean="0"/>
              <a:t>points:</a:t>
            </a:r>
            <a:endParaRPr lang="en-GB" sz="1780" dirty="0"/>
          </a:p>
          <a:p>
            <a:pPr marL="568325" lvl="0" indent="-255588">
              <a:buClr>
                <a:srgbClr val="00B050"/>
              </a:buClr>
              <a:buSzPct val="75000"/>
              <a:buFont typeface="Arial" panose="020B0604020202020204" pitchFamily="34" charset="0"/>
              <a:buChar char="•"/>
            </a:pPr>
            <a:r>
              <a:rPr lang="en-GB" sz="1780" dirty="0"/>
              <a:t>1 bubble (</a:t>
            </a:r>
            <a:r>
              <a:rPr lang="en-GB" sz="1780" b="1" i="1" dirty="0"/>
              <a:t>process</a:t>
            </a:r>
            <a:r>
              <a:rPr lang="en-GB" sz="1780" b="1" dirty="0"/>
              <a:t>) </a:t>
            </a:r>
            <a:r>
              <a:rPr lang="en-GB" sz="1780" b="1" dirty="0" smtClean="0"/>
              <a:t>represents the </a:t>
            </a:r>
            <a:r>
              <a:rPr lang="en-GB" sz="1780" b="1" dirty="0"/>
              <a:t>entire </a:t>
            </a:r>
            <a:r>
              <a:rPr lang="en-GB" sz="1780" b="1" dirty="0" smtClean="0"/>
              <a:t>system</a:t>
            </a:r>
            <a:endParaRPr lang="en-GB" sz="1780" b="1" dirty="0"/>
          </a:p>
          <a:p>
            <a:pPr marL="568325" lvl="0" indent="-255588">
              <a:buClr>
                <a:srgbClr val="00B050"/>
              </a:buClr>
              <a:buSzPct val="75000"/>
              <a:buFont typeface="Arial" panose="020B0604020202020204" pitchFamily="34" charset="0"/>
              <a:buChar char="•"/>
            </a:pPr>
            <a:r>
              <a:rPr lang="en-GB" sz="1780" b="1" i="1" dirty="0"/>
              <a:t>Data arrows </a:t>
            </a:r>
            <a:r>
              <a:rPr lang="en-GB" sz="1780" dirty="0"/>
              <a:t>show </a:t>
            </a:r>
            <a:r>
              <a:rPr lang="en-GB" sz="1780" b="1" dirty="0"/>
              <a:t>input and </a:t>
            </a:r>
            <a:r>
              <a:rPr lang="en-GB" sz="1780" b="1" dirty="0" smtClean="0"/>
              <a:t>output</a:t>
            </a:r>
            <a:endParaRPr lang="en-GB" sz="1780" b="1" dirty="0"/>
          </a:p>
          <a:p>
            <a:pPr marL="568325" lvl="0" indent="-255588">
              <a:buClr>
                <a:srgbClr val="00B050"/>
              </a:buClr>
              <a:buSzPct val="75000"/>
              <a:buFont typeface="Arial" panose="020B0604020202020204" pitchFamily="34" charset="0"/>
              <a:buChar char="•"/>
            </a:pPr>
            <a:r>
              <a:rPr lang="en-GB" sz="1780" b="1" i="1" dirty="0"/>
              <a:t>Data Stores </a:t>
            </a:r>
            <a:r>
              <a:rPr lang="en-GB" sz="1780" dirty="0" smtClean="0"/>
              <a:t>are </a:t>
            </a:r>
            <a:r>
              <a:rPr lang="en-GB" sz="1780" b="1" dirty="0" smtClean="0"/>
              <a:t>NOT</a:t>
            </a:r>
            <a:r>
              <a:rPr lang="en-GB" sz="1780" dirty="0" smtClean="0"/>
              <a:t> shown </a:t>
            </a:r>
            <a:br>
              <a:rPr lang="en-GB" sz="1780" dirty="0" smtClean="0"/>
            </a:br>
            <a:r>
              <a:rPr lang="en-GB" sz="1780" dirty="0" smtClean="0">
                <a:sym typeface="Wingdings" pitchFamily="2" charset="2"/>
              </a:rPr>
              <a:t> </a:t>
            </a:r>
            <a:r>
              <a:rPr lang="en-GB" sz="1780" dirty="0" smtClean="0"/>
              <a:t>They </a:t>
            </a:r>
            <a:r>
              <a:rPr lang="en-GB" sz="1780" dirty="0"/>
              <a:t>are within the </a:t>
            </a:r>
            <a:r>
              <a:rPr lang="en-GB" sz="1780" dirty="0" smtClean="0"/>
              <a:t>system</a:t>
            </a:r>
          </a:p>
          <a:p>
            <a:pPr marL="285750" indent="-285750">
              <a:buClr>
                <a:srgbClr val="00B050"/>
              </a:buClr>
              <a:buSzPct val="75000"/>
              <a:buFont typeface="Wingdings 3" panose="05040102010807070707" pitchFamily="18" charset="2"/>
              <a:buChar char=""/>
            </a:pPr>
            <a:r>
              <a:rPr lang="en-GB" sz="1780" dirty="0" smtClean="0"/>
              <a:t>The </a:t>
            </a:r>
            <a:r>
              <a:rPr lang="en-GB" sz="1780" dirty="0"/>
              <a:t>next Level is called </a:t>
            </a:r>
            <a:r>
              <a:rPr lang="en-GB" sz="1780" b="1" dirty="0"/>
              <a:t>Level 0 DFD</a:t>
            </a:r>
            <a:r>
              <a:rPr lang="en-GB" sz="1780" dirty="0"/>
              <a:t>, here are </a:t>
            </a:r>
            <a:r>
              <a:rPr lang="en-GB" sz="1780" dirty="0" smtClean="0"/>
              <a:t/>
            </a:r>
            <a:br>
              <a:rPr lang="en-GB" sz="1780" dirty="0" smtClean="0"/>
            </a:br>
            <a:r>
              <a:rPr lang="en-GB" sz="1780" dirty="0" smtClean="0"/>
              <a:t>some </a:t>
            </a:r>
            <a:r>
              <a:rPr lang="en-GB" sz="1780" dirty="0"/>
              <a:t>important points:</a:t>
            </a:r>
          </a:p>
          <a:p>
            <a:pPr marL="630238" lvl="0" indent="-255588">
              <a:buClr>
                <a:srgbClr val="00B050"/>
              </a:buClr>
              <a:buFont typeface="Arial" panose="020B0604020202020204" pitchFamily="34" charset="0"/>
              <a:buChar char="•"/>
            </a:pPr>
            <a:r>
              <a:rPr lang="en-GB" sz="1780" dirty="0"/>
              <a:t>must </a:t>
            </a:r>
            <a:r>
              <a:rPr lang="en-GB" sz="1780" b="1" i="1" dirty="0"/>
              <a:t>reflect</a:t>
            </a:r>
            <a:r>
              <a:rPr lang="en-GB" sz="1780" dirty="0"/>
              <a:t> the </a:t>
            </a:r>
            <a:r>
              <a:rPr lang="en-GB" sz="1780" b="1" i="1" dirty="0"/>
              <a:t>context diagram </a:t>
            </a:r>
            <a:r>
              <a:rPr lang="en-GB" sz="1780" dirty="0"/>
              <a:t>(</a:t>
            </a:r>
            <a:r>
              <a:rPr lang="en-GB" sz="1780" b="1" dirty="0"/>
              <a:t>detailed</a:t>
            </a:r>
            <a:r>
              <a:rPr lang="en-GB" sz="1780" dirty="0"/>
              <a:t>)</a:t>
            </a:r>
          </a:p>
          <a:p>
            <a:pPr marL="630238" lvl="0" indent="-255588">
              <a:buClr>
                <a:srgbClr val="00B050"/>
              </a:buClr>
              <a:buFont typeface="Arial" panose="020B0604020202020204" pitchFamily="34" charset="0"/>
              <a:buChar char="•"/>
            </a:pPr>
            <a:r>
              <a:rPr lang="en-GB" sz="1780" b="1" i="1" dirty="0"/>
              <a:t>Input</a:t>
            </a:r>
            <a:r>
              <a:rPr lang="en-GB" sz="1780" dirty="0"/>
              <a:t> going into a process </a:t>
            </a:r>
          </a:p>
          <a:p>
            <a:pPr marL="630238" lvl="0" indent="-255588">
              <a:buClr>
                <a:srgbClr val="00B050"/>
              </a:buClr>
              <a:buFont typeface="Arial" panose="020B0604020202020204" pitchFamily="34" charset="0"/>
              <a:buChar char="•"/>
            </a:pPr>
            <a:r>
              <a:rPr lang="en-GB" sz="1780" b="1" i="1" dirty="0"/>
              <a:t>Outputs </a:t>
            </a:r>
            <a:r>
              <a:rPr lang="en-GB" sz="1780" dirty="0"/>
              <a:t>leaving the process</a:t>
            </a:r>
          </a:p>
          <a:p>
            <a:pPr marL="630238" lvl="0" indent="-255588">
              <a:buClr>
                <a:srgbClr val="00B050"/>
              </a:buClr>
              <a:buFont typeface="Arial" panose="020B0604020202020204" pitchFamily="34" charset="0"/>
              <a:buChar char="•"/>
            </a:pPr>
            <a:r>
              <a:rPr lang="en-GB" sz="1780" b="1" i="1" dirty="0"/>
              <a:t>Data stores </a:t>
            </a:r>
            <a:r>
              <a:rPr lang="en-GB" sz="1780" dirty="0"/>
              <a:t>are first </a:t>
            </a:r>
            <a:r>
              <a:rPr lang="en-GB" sz="1780" b="1" dirty="0"/>
              <a:t>shown at this </a:t>
            </a:r>
            <a:r>
              <a:rPr lang="en-GB" sz="1780" b="1" dirty="0" smtClean="0"/>
              <a:t>level</a:t>
            </a:r>
            <a:endParaRPr lang="en-GB" sz="1780" b="1" dirty="0"/>
          </a:p>
        </p:txBody>
      </p:sp>
      <p:pic>
        <p:nvPicPr>
          <p:cNvPr id="10" name="Picture 9" descr="http://members.tripod.com/~myyee/cs457/dfdcontextlevel.gif"/>
          <p:cNvPicPr/>
          <p:nvPr/>
        </p:nvPicPr>
        <p:blipFill rotWithShape="1">
          <a:blip r:embed="rId3" cstate="print"/>
          <a:srcRect t="8811" r="27586" b="20307"/>
          <a:stretch/>
        </p:blipFill>
        <p:spPr bwMode="auto">
          <a:xfrm>
            <a:off x="5436096" y="1052737"/>
            <a:ext cx="3384376" cy="2376264"/>
          </a:xfrm>
          <a:prstGeom prst="rect">
            <a:avLst/>
          </a:prstGeom>
          <a:noFill/>
          <a:ln w="9525">
            <a:noFill/>
            <a:miter lim="800000"/>
            <a:headEnd/>
            <a:tailEnd/>
          </a:ln>
          <a:effectLst>
            <a:outerShdw blurRad="152400" dist="38100" dir="2700000" sx="102000" sy="102000" algn="tl" rotWithShape="0">
              <a:prstClr val="black">
                <a:alpha val="40000"/>
              </a:prstClr>
            </a:outerShdw>
          </a:effectLst>
        </p:spPr>
      </p:pic>
      <p:sp>
        <p:nvSpPr>
          <p:cNvPr id="6" name="Title 2"/>
          <p:cNvSpPr>
            <a:spLocks noGrp="1"/>
          </p:cNvSpPr>
          <p:nvPr>
            <p:ph type="title"/>
          </p:nvPr>
        </p:nvSpPr>
        <p:spPr>
          <a:xfrm>
            <a:off x="70266" y="72008"/>
            <a:ext cx="8859452" cy="548680"/>
          </a:xfrm>
        </p:spPr>
        <p:txBody>
          <a:bodyPr>
            <a:noAutofit/>
          </a:bodyPr>
          <a:lstStyle/>
          <a:p>
            <a:r>
              <a:rPr lang="en-GB" sz="3600" dirty="0" smtClean="0"/>
              <a:t>5.2 </a:t>
            </a:r>
            <a:r>
              <a:rPr lang="en-GB" sz="3600" dirty="0"/>
              <a:t>- Data flow diagrams (DFD</a:t>
            </a:r>
            <a:r>
              <a:rPr lang="en-GB" sz="3600" dirty="0" smtClean="0"/>
              <a:t>) – Level 0</a:t>
            </a:r>
            <a:endParaRPr lang="en-GB" sz="3600" dirty="0"/>
          </a:p>
        </p:txBody>
      </p:sp>
      <p:pic>
        <p:nvPicPr>
          <p:cNvPr id="7" name="Picture 6" descr="http://members.tripod.com/~myyee/cs457/dfdlevel0.gif"/>
          <p:cNvPicPr/>
          <p:nvPr/>
        </p:nvPicPr>
        <p:blipFill>
          <a:blip r:embed="rId4" cstate="print"/>
          <a:srcRect/>
          <a:stretch>
            <a:fillRect/>
          </a:stretch>
        </p:blipFill>
        <p:spPr bwMode="auto">
          <a:xfrm>
            <a:off x="5295810" y="4221088"/>
            <a:ext cx="3524661" cy="2387674"/>
          </a:xfrm>
          <a:prstGeom prst="rect">
            <a:avLst/>
          </a:prstGeom>
          <a:noFill/>
          <a:ln w="9525">
            <a:noFill/>
            <a:miter lim="800000"/>
            <a:headEnd/>
            <a:tailEnd/>
          </a:ln>
          <a:effectLst>
            <a:outerShdw blurRad="152400" dist="38100" dir="2700000" sx="102000" sy="102000" algn="tl" rotWithShape="0">
              <a:prstClr val="black">
                <a:alpha val="40000"/>
              </a:prstClr>
            </a:outerShdw>
          </a:effectLst>
        </p:spPr>
      </p:pic>
    </p:spTree>
    <p:extLst>
      <p:ext uri="{BB962C8B-B14F-4D97-AF65-F5344CB8AC3E}">
        <p14:creationId xmlns:p14="http://schemas.microsoft.com/office/powerpoint/2010/main" val="1456366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92200"/>
            <a:ext cx="4824536" cy="2768848"/>
          </a:xfrm>
        </p:spPr>
        <p:txBody>
          <a:bodyPr>
            <a:noAutofit/>
          </a:bodyPr>
          <a:lstStyle/>
          <a:p>
            <a:pPr marL="346075" indent="-346075">
              <a:buClr>
                <a:srgbClr val="00B050"/>
              </a:buClr>
              <a:buSzPct val="75000"/>
              <a:buFont typeface="Wingdings 3" panose="05040102010807070707" pitchFamily="18" charset="2"/>
              <a:buChar char=""/>
            </a:pPr>
            <a:r>
              <a:rPr lang="en-GB" sz="2400" dirty="0" smtClean="0">
                <a:latin typeface="Calibri" pitchFamily="34" charset="0"/>
                <a:cs typeface="Calibri" pitchFamily="34" charset="0"/>
              </a:rPr>
              <a:t>The next </a:t>
            </a:r>
            <a:r>
              <a:rPr lang="en-GB" sz="2400" dirty="0">
                <a:latin typeface="Calibri" pitchFamily="34" charset="0"/>
                <a:cs typeface="Calibri" pitchFamily="34" charset="0"/>
              </a:rPr>
              <a:t>Level is </a:t>
            </a:r>
            <a:r>
              <a:rPr lang="en-GB" sz="2400" dirty="0" smtClean="0">
                <a:latin typeface="Calibri" pitchFamily="34" charset="0"/>
                <a:cs typeface="Calibri" pitchFamily="34" charset="0"/>
              </a:rPr>
              <a:t>called </a:t>
            </a:r>
            <a:r>
              <a:rPr lang="en-GB" sz="2400" b="1" dirty="0" smtClean="0">
                <a:latin typeface="Calibri" pitchFamily="34" charset="0"/>
                <a:cs typeface="Calibri" pitchFamily="34" charset="0"/>
              </a:rPr>
              <a:t>Level </a:t>
            </a:r>
            <a:r>
              <a:rPr lang="en-GB" sz="2400" b="1" dirty="0">
                <a:latin typeface="Calibri" pitchFamily="34" charset="0"/>
                <a:cs typeface="Calibri" pitchFamily="34" charset="0"/>
              </a:rPr>
              <a:t>1</a:t>
            </a:r>
            <a:r>
              <a:rPr lang="en-GB" sz="2400" b="1" dirty="0" smtClean="0">
                <a:latin typeface="Calibri" pitchFamily="34" charset="0"/>
                <a:cs typeface="Calibri" pitchFamily="34" charset="0"/>
              </a:rPr>
              <a:t> DFD</a:t>
            </a:r>
            <a:r>
              <a:rPr lang="en-GB" sz="2400" dirty="0" smtClean="0">
                <a:latin typeface="Calibri" pitchFamily="34" charset="0"/>
                <a:cs typeface="Calibri" pitchFamily="34" charset="0"/>
              </a:rPr>
              <a:t>, </a:t>
            </a:r>
            <a:r>
              <a:rPr lang="en-GB" sz="2400" dirty="0">
                <a:latin typeface="Calibri" pitchFamily="34" charset="0"/>
                <a:cs typeface="Calibri" pitchFamily="34" charset="0"/>
              </a:rPr>
              <a:t>here are some important points:</a:t>
            </a:r>
          </a:p>
          <a:p>
            <a:pPr marL="630238" lvl="0" indent="-255588">
              <a:buClr>
                <a:srgbClr val="00B050"/>
              </a:buClr>
              <a:buSzPct val="75000"/>
              <a:buFont typeface="Arial" panose="020B0604020202020204" pitchFamily="34" charset="0"/>
              <a:buChar char="•"/>
            </a:pPr>
            <a:r>
              <a:rPr lang="en-GB" sz="2400" dirty="0" smtClean="0">
                <a:latin typeface="Calibri" pitchFamily="34" charset="0"/>
                <a:cs typeface="Calibri" pitchFamily="34" charset="0"/>
              </a:rPr>
              <a:t>must </a:t>
            </a:r>
            <a:r>
              <a:rPr lang="en-GB" sz="2400" b="1" i="1" dirty="0" smtClean="0">
                <a:latin typeface="Calibri" pitchFamily="34" charset="0"/>
                <a:cs typeface="Calibri" pitchFamily="34" charset="0"/>
              </a:rPr>
              <a:t>reflect</a:t>
            </a:r>
            <a:r>
              <a:rPr lang="en-GB" sz="2400" dirty="0" smtClean="0">
                <a:latin typeface="Calibri" pitchFamily="34" charset="0"/>
                <a:cs typeface="Calibri" pitchFamily="34" charset="0"/>
              </a:rPr>
              <a:t> the </a:t>
            </a:r>
            <a:r>
              <a:rPr lang="en-GB" sz="2400" b="1" i="1" dirty="0" smtClean="0">
                <a:latin typeface="Calibri" pitchFamily="34" charset="0"/>
                <a:cs typeface="Calibri" pitchFamily="34" charset="0"/>
              </a:rPr>
              <a:t>Level 1 DFD </a:t>
            </a:r>
            <a:r>
              <a:rPr lang="en-GB" sz="2400" dirty="0" smtClean="0">
                <a:latin typeface="Calibri" pitchFamily="34" charset="0"/>
                <a:cs typeface="Calibri" pitchFamily="34" charset="0"/>
              </a:rPr>
              <a:t>(in more </a:t>
            </a:r>
            <a:r>
              <a:rPr lang="en-GB" sz="2400" b="1" dirty="0" smtClean="0">
                <a:latin typeface="Calibri" pitchFamily="34" charset="0"/>
                <a:cs typeface="Calibri" pitchFamily="34" charset="0"/>
              </a:rPr>
              <a:t>detail</a:t>
            </a:r>
            <a:r>
              <a:rPr lang="en-GB" sz="2400" dirty="0" smtClean="0">
                <a:latin typeface="Calibri" pitchFamily="34" charset="0"/>
                <a:cs typeface="Calibri" pitchFamily="34" charset="0"/>
              </a:rPr>
              <a:t>)</a:t>
            </a:r>
          </a:p>
          <a:p>
            <a:pPr marL="630238" lvl="0" indent="-255588">
              <a:buClr>
                <a:srgbClr val="00B050"/>
              </a:buClr>
              <a:buSzPct val="75000"/>
              <a:buFont typeface="Arial" panose="020B0604020202020204" pitchFamily="34" charset="0"/>
              <a:buChar char="•"/>
            </a:pPr>
            <a:r>
              <a:rPr lang="en-GB" sz="2400" dirty="0" smtClean="0">
                <a:latin typeface="Calibri" pitchFamily="34" charset="0"/>
                <a:cs typeface="Calibri" pitchFamily="34" charset="0"/>
              </a:rPr>
              <a:t>Focus on a specific process within the system</a:t>
            </a:r>
          </a:p>
          <a:p>
            <a:pPr marL="630238" lvl="0" indent="-255588">
              <a:buClr>
                <a:srgbClr val="00B050"/>
              </a:buClr>
              <a:buSzPct val="75000"/>
              <a:buFont typeface="Arial" panose="020B0604020202020204" pitchFamily="34" charset="0"/>
              <a:buChar char="•"/>
            </a:pPr>
            <a:endParaRPr lang="en-US" sz="2400" dirty="0"/>
          </a:p>
          <a:p>
            <a:pPr marL="342900" indent="-342900">
              <a:buClr>
                <a:srgbClr val="00B050"/>
              </a:buClr>
              <a:buSzPct val="75000"/>
              <a:buFont typeface="Wingdings 3" panose="05040102010807070707" pitchFamily="18" charset="2"/>
              <a:buChar char=""/>
            </a:pPr>
            <a:r>
              <a:rPr lang="en-GB" sz="2400" dirty="0"/>
              <a:t>What Level is this </a:t>
            </a:r>
            <a:r>
              <a:rPr lang="en-GB" sz="2400" dirty="0" smtClean="0"/>
              <a:t/>
            </a:r>
            <a:br>
              <a:rPr lang="en-GB" sz="2400" dirty="0" smtClean="0"/>
            </a:br>
            <a:r>
              <a:rPr lang="en-GB" sz="2400" dirty="0" smtClean="0"/>
              <a:t>DFD </a:t>
            </a:r>
            <a:r>
              <a:rPr lang="en-GB" sz="2400" dirty="0"/>
              <a:t>representing the </a:t>
            </a:r>
            <a:r>
              <a:rPr lang="en-GB" sz="2400" dirty="0" smtClean="0"/>
              <a:t/>
            </a:r>
            <a:br>
              <a:rPr lang="en-GB" sz="2400" dirty="0" smtClean="0"/>
            </a:br>
            <a:r>
              <a:rPr lang="en-GB" sz="2400" dirty="0" smtClean="0"/>
              <a:t>activities </a:t>
            </a:r>
            <a:r>
              <a:rPr lang="en-GB" sz="2400" dirty="0"/>
              <a:t>at?</a:t>
            </a:r>
          </a:p>
          <a:p>
            <a:pPr marL="630238" lvl="0" indent="-255588">
              <a:buClr>
                <a:srgbClr val="00B050"/>
              </a:buClr>
              <a:buSzPct val="75000"/>
              <a:buFont typeface="Arial" panose="020B0604020202020204" pitchFamily="34" charset="0"/>
              <a:buChar char="•"/>
            </a:pPr>
            <a:endParaRPr lang="en-GB" sz="2400" dirty="0" smtClean="0">
              <a:latin typeface="Calibri" pitchFamily="34" charset="0"/>
              <a:cs typeface="Calibri" pitchFamily="34" charset="0"/>
            </a:endParaRPr>
          </a:p>
        </p:txBody>
      </p:sp>
      <p:pic>
        <p:nvPicPr>
          <p:cNvPr id="7" name="Picture 6" descr="http://members.tripod.com/~myyee/cs457/dfdlevel1.gif"/>
          <p:cNvPicPr/>
          <p:nvPr/>
        </p:nvPicPr>
        <p:blipFill rotWithShape="1">
          <a:blip r:embed="rId3" cstate="print"/>
          <a:srcRect r="13219" b="16088"/>
          <a:stretch/>
        </p:blipFill>
        <p:spPr bwMode="auto">
          <a:xfrm>
            <a:off x="5148064" y="1124744"/>
            <a:ext cx="3672408" cy="2347933"/>
          </a:xfrm>
          <a:prstGeom prst="rect">
            <a:avLst/>
          </a:prstGeom>
          <a:noFill/>
          <a:ln w="9525">
            <a:noFill/>
            <a:miter lim="800000"/>
            <a:headEnd/>
            <a:tailEnd/>
          </a:ln>
          <a:effectLst>
            <a:outerShdw blurRad="152400" dist="38100" dir="2700000" sx="102000" sy="102000" algn="tl" rotWithShape="0">
              <a:prstClr val="black">
                <a:alpha val="40000"/>
              </a:prstClr>
            </a:outerShdw>
          </a:effectLst>
        </p:spPr>
      </p:pic>
      <p:sp>
        <p:nvSpPr>
          <p:cNvPr id="6" name="Title 2"/>
          <p:cNvSpPr>
            <a:spLocks noGrp="1"/>
          </p:cNvSpPr>
          <p:nvPr>
            <p:ph type="title"/>
          </p:nvPr>
        </p:nvSpPr>
        <p:spPr>
          <a:xfrm>
            <a:off x="70266" y="72008"/>
            <a:ext cx="8859452" cy="548680"/>
          </a:xfrm>
        </p:spPr>
        <p:txBody>
          <a:bodyPr>
            <a:noAutofit/>
          </a:bodyPr>
          <a:lstStyle/>
          <a:p>
            <a:r>
              <a:rPr lang="en-GB" sz="3600" dirty="0" smtClean="0"/>
              <a:t>5.2 </a:t>
            </a:r>
            <a:r>
              <a:rPr lang="en-GB" sz="3600" dirty="0"/>
              <a:t>- Data flow diagrams (DFD</a:t>
            </a:r>
            <a:r>
              <a:rPr lang="en-GB" sz="3600" dirty="0" smtClean="0"/>
              <a:t>) – Level 1</a:t>
            </a:r>
            <a:endParaRPr lang="en-GB" sz="3600" dirty="0"/>
          </a:p>
        </p:txBody>
      </p:sp>
      <p:pic>
        <p:nvPicPr>
          <p:cNvPr id="9" name="Picture 8" descr="Data Flow Diagram for Warehouse Administrate"/>
          <p:cNvPicPr/>
          <p:nvPr/>
        </p:nvPicPr>
        <p:blipFill rotWithShape="1">
          <a:blip r:embed="rId4" cstate="print"/>
          <a:srcRect l="4030" t="8109" r="7175" b="8109"/>
          <a:stretch/>
        </p:blipFill>
        <p:spPr bwMode="auto">
          <a:xfrm>
            <a:off x="3681437" y="3573016"/>
            <a:ext cx="5133454" cy="3008677"/>
          </a:xfrm>
          <a:prstGeom prst="rect">
            <a:avLst/>
          </a:prstGeom>
          <a:noFill/>
          <a:ln w="9525">
            <a:noFill/>
            <a:miter lim="800000"/>
            <a:headEnd/>
            <a:tailEnd/>
          </a:ln>
          <a:effectLst>
            <a:outerShdw blurRad="152400" dist="38100" dir="2700000" sx="102000" sy="102000" algn="tl" rotWithShape="0">
              <a:prstClr val="black">
                <a:alpha val="40000"/>
              </a:prstClr>
            </a:outerShdw>
          </a:effectLst>
        </p:spPr>
      </p:pic>
    </p:spTree>
    <p:extLst>
      <p:ext uri="{BB962C8B-B14F-4D97-AF65-F5344CB8AC3E}">
        <p14:creationId xmlns:p14="http://schemas.microsoft.com/office/powerpoint/2010/main" val="88709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23529" y="1124744"/>
            <a:ext cx="3888431" cy="702191"/>
          </a:xfrm>
        </p:spPr>
        <p:txBody>
          <a:bodyPr>
            <a:noAutofit/>
          </a:bodyPr>
          <a:lstStyle/>
          <a:p>
            <a:pPr marL="0" indent="0">
              <a:buNone/>
            </a:pPr>
            <a:r>
              <a:rPr lang="en-GB" sz="2400" b="1" dirty="0" smtClean="0">
                <a:solidFill>
                  <a:srgbClr val="FF0000"/>
                </a:solidFill>
              </a:rPr>
              <a:t>Task 03 - Explain the activities taking place</a:t>
            </a:r>
          </a:p>
          <a:p>
            <a:pPr marL="0" indent="0">
              <a:buNone/>
            </a:pPr>
            <a:endParaRPr lang="en-US" sz="2400" b="1" dirty="0">
              <a:solidFill>
                <a:srgbClr val="FF0000"/>
              </a:solidFill>
            </a:endParaRPr>
          </a:p>
          <a:p>
            <a:pPr marL="0" indent="0">
              <a:buNone/>
            </a:pPr>
            <a:endParaRPr lang="en-US" sz="2400" b="1" dirty="0" smtClean="0">
              <a:solidFill>
                <a:srgbClr val="FF0000"/>
              </a:solidFill>
            </a:endParaRPr>
          </a:p>
          <a:p>
            <a:pPr marL="0" indent="0">
              <a:buNone/>
            </a:pPr>
            <a:endParaRPr lang="en-US" sz="3600" b="1" dirty="0" smtClean="0">
              <a:solidFill>
                <a:srgbClr val="FF0000"/>
              </a:solidFill>
            </a:endParaRPr>
          </a:p>
          <a:p>
            <a:pPr marL="0" indent="0">
              <a:buNone/>
            </a:pPr>
            <a:r>
              <a:rPr lang="en-GB" sz="2400" b="1" dirty="0">
                <a:solidFill>
                  <a:srgbClr val="FF0000"/>
                </a:solidFill>
              </a:rPr>
              <a:t>Task </a:t>
            </a:r>
            <a:r>
              <a:rPr lang="en-GB" sz="2400" b="1" dirty="0" smtClean="0">
                <a:solidFill>
                  <a:srgbClr val="FF0000"/>
                </a:solidFill>
              </a:rPr>
              <a:t>04 </a:t>
            </a:r>
            <a:r>
              <a:rPr lang="en-GB" sz="2400" b="1" dirty="0">
                <a:solidFill>
                  <a:srgbClr val="FF0000"/>
                </a:solidFill>
              </a:rPr>
              <a:t>- Explain the activities taking place</a:t>
            </a:r>
          </a:p>
          <a:p>
            <a:pPr marL="0" indent="0">
              <a:buNone/>
            </a:pPr>
            <a:endParaRPr lang="en-GB" sz="2400" b="1" dirty="0" smtClean="0">
              <a:solidFill>
                <a:srgbClr val="FF0000"/>
              </a:solidFill>
            </a:endParaRPr>
          </a:p>
        </p:txBody>
      </p:sp>
      <p:pic>
        <p:nvPicPr>
          <p:cNvPr id="9" name="Picture 8" descr="http://www.marcoullis.com/KNOWLEDGE/SYSTEMS/images/marcoullisp_systems_dfd_context.gif"/>
          <p:cNvPicPr/>
          <p:nvPr/>
        </p:nvPicPr>
        <p:blipFill>
          <a:blip r:embed="rId3" cstate="print"/>
          <a:srcRect/>
          <a:stretch>
            <a:fillRect/>
          </a:stretch>
        </p:blipFill>
        <p:spPr bwMode="auto">
          <a:xfrm>
            <a:off x="3779912" y="1052736"/>
            <a:ext cx="4522435" cy="2305138"/>
          </a:xfrm>
          <a:prstGeom prst="rect">
            <a:avLst/>
          </a:prstGeom>
          <a:noFill/>
          <a:ln w="9525">
            <a:noFill/>
            <a:miter lim="800000"/>
            <a:headEnd/>
            <a:tailEnd/>
          </a:ln>
          <a:effectLst>
            <a:outerShdw blurRad="152400" dist="38100" dir="2700000" sx="102000" sy="102000" algn="tl" rotWithShape="0">
              <a:prstClr val="black">
                <a:alpha val="40000"/>
              </a:prstClr>
            </a:outerShdw>
          </a:effectLst>
        </p:spPr>
      </p:pic>
      <p:sp>
        <p:nvSpPr>
          <p:cNvPr id="6" name="Title 2"/>
          <p:cNvSpPr>
            <a:spLocks noGrp="1"/>
          </p:cNvSpPr>
          <p:nvPr>
            <p:ph type="title"/>
          </p:nvPr>
        </p:nvSpPr>
        <p:spPr>
          <a:xfrm>
            <a:off x="70266" y="72008"/>
            <a:ext cx="8859452" cy="548680"/>
          </a:xfrm>
        </p:spPr>
        <p:txBody>
          <a:bodyPr>
            <a:noAutofit/>
          </a:bodyPr>
          <a:lstStyle/>
          <a:p>
            <a:r>
              <a:rPr lang="en-GB" sz="3600" dirty="0" smtClean="0"/>
              <a:t>5.2 </a:t>
            </a:r>
            <a:r>
              <a:rPr lang="en-GB" sz="3600" dirty="0"/>
              <a:t>- Data flow diagrams (DFD</a:t>
            </a:r>
            <a:r>
              <a:rPr lang="en-GB" sz="3600" dirty="0" smtClean="0"/>
              <a:t>) – Level 1</a:t>
            </a:r>
            <a:endParaRPr lang="en-GB" sz="3600" dirty="0"/>
          </a:p>
        </p:txBody>
      </p:sp>
      <p:pic>
        <p:nvPicPr>
          <p:cNvPr id="7" name="Picture 6" descr="http://www.marcoullis.com/KNOWLEDGE/SYSTEMS/images/marcoullisp_systems_dfd_zero.gif"/>
          <p:cNvPicPr/>
          <p:nvPr/>
        </p:nvPicPr>
        <p:blipFill>
          <a:blip r:embed="rId4" cstate="print"/>
          <a:srcRect/>
          <a:stretch>
            <a:fillRect/>
          </a:stretch>
        </p:blipFill>
        <p:spPr bwMode="auto">
          <a:xfrm>
            <a:off x="4276255" y="3501008"/>
            <a:ext cx="3612400" cy="3096344"/>
          </a:xfrm>
          <a:prstGeom prst="rect">
            <a:avLst/>
          </a:prstGeom>
          <a:noFill/>
          <a:ln w="9525">
            <a:noFill/>
            <a:miter lim="800000"/>
            <a:headEnd/>
            <a:tailEnd/>
          </a:ln>
          <a:effectLst>
            <a:outerShdw blurRad="152400" dist="38100" dir="2700000" sx="102000" sy="102000" algn="tl" rotWithShape="0">
              <a:prstClr val="black">
                <a:alpha val="40000"/>
              </a:prstClr>
            </a:outerShdw>
          </a:effectLst>
        </p:spPr>
      </p:pic>
    </p:spTree>
    <p:extLst>
      <p:ext uri="{BB962C8B-B14F-4D97-AF65-F5344CB8AC3E}">
        <p14:creationId xmlns:p14="http://schemas.microsoft.com/office/powerpoint/2010/main" val="353433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124520"/>
            <a:ext cx="5626802" cy="2376488"/>
          </a:xfrm>
        </p:spPr>
        <p:txBody>
          <a:bodyPr>
            <a:noAutofit/>
          </a:bodyPr>
          <a:lstStyle/>
          <a:p>
            <a:pPr marL="0" indent="0">
              <a:buNone/>
            </a:pPr>
            <a:r>
              <a:rPr lang="en-GB" sz="2400" b="1" dirty="0" smtClean="0">
                <a:solidFill>
                  <a:srgbClr val="FF0000"/>
                </a:solidFill>
              </a:rPr>
              <a:t>Task 05 - </a:t>
            </a:r>
            <a:r>
              <a:rPr lang="en-GB" sz="2400" dirty="0" smtClean="0">
                <a:solidFill>
                  <a:srgbClr val="FF0000"/>
                </a:solidFill>
              </a:rPr>
              <a:t>Explain the activities taking place</a:t>
            </a:r>
          </a:p>
        </p:txBody>
      </p:sp>
      <p:pic>
        <p:nvPicPr>
          <p:cNvPr id="8" name="Picture 7" descr="http://www.marcoullis.com/KNOWLEDGE/SYSTEMS/images/marcoullisp_systems_dfd_one.gif"/>
          <p:cNvPicPr/>
          <p:nvPr/>
        </p:nvPicPr>
        <p:blipFill>
          <a:blip r:embed="rId3" cstate="print"/>
          <a:srcRect/>
          <a:stretch>
            <a:fillRect/>
          </a:stretch>
        </p:blipFill>
        <p:spPr bwMode="auto">
          <a:xfrm>
            <a:off x="395536" y="1628800"/>
            <a:ext cx="5688632" cy="4963670"/>
          </a:xfrm>
          <a:prstGeom prst="rect">
            <a:avLst/>
          </a:prstGeom>
          <a:noFill/>
          <a:ln w="9525">
            <a:noFill/>
            <a:miter lim="800000"/>
            <a:headEnd/>
            <a:tailEnd/>
          </a:ln>
          <a:effectLst>
            <a:outerShdw blurRad="152400" dist="38100" dir="2700000" sx="102000" sy="102000" algn="tl" rotWithShape="0">
              <a:prstClr val="black">
                <a:alpha val="40000"/>
              </a:prstClr>
            </a:outerShdw>
          </a:effectLst>
        </p:spPr>
      </p:pic>
      <p:sp>
        <p:nvSpPr>
          <p:cNvPr id="6" name="Title 2"/>
          <p:cNvSpPr>
            <a:spLocks noGrp="1"/>
          </p:cNvSpPr>
          <p:nvPr>
            <p:ph type="title"/>
          </p:nvPr>
        </p:nvSpPr>
        <p:spPr>
          <a:xfrm>
            <a:off x="70266" y="72008"/>
            <a:ext cx="8859452" cy="548680"/>
          </a:xfrm>
        </p:spPr>
        <p:txBody>
          <a:bodyPr>
            <a:noAutofit/>
          </a:bodyPr>
          <a:lstStyle/>
          <a:p>
            <a:r>
              <a:rPr lang="en-GB" sz="3600" dirty="0" smtClean="0"/>
              <a:t>5.2 </a:t>
            </a:r>
            <a:r>
              <a:rPr lang="en-GB" sz="3600" dirty="0"/>
              <a:t>- Data flow diagrams (DFD</a:t>
            </a:r>
            <a:r>
              <a:rPr lang="en-GB" sz="3600" dirty="0" smtClean="0"/>
              <a:t>) – Level 2</a:t>
            </a:r>
            <a:endParaRPr lang="en-GB" sz="3600" dirty="0"/>
          </a:p>
        </p:txBody>
      </p:sp>
      <p:graphicFrame>
        <p:nvGraphicFramePr>
          <p:cNvPr id="7" name="Table 6"/>
          <p:cNvGraphicFramePr>
            <a:graphicFrameLocks noGrp="1"/>
          </p:cNvGraphicFramePr>
          <p:nvPr>
            <p:extLst>
              <p:ext uri="{D42A27DB-BD31-4B8C-83A1-F6EECF244321}">
                <p14:modId xmlns:p14="http://schemas.microsoft.com/office/powerpoint/2010/main" val="424387558"/>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933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5285">
                <a:tc>
                  <a:txBody>
                    <a:bodyPr/>
                    <a:lstStyle/>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How can information be streamlined</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How many people get involved in one student complain</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Where does the buck stop</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Does having access to SIMS for a student help them</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Should parents be allowed to access the students reports</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Is too much information bad.</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9" name="Picture 8"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371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0" y="1052736"/>
            <a:ext cx="8545122" cy="5337175"/>
          </a:xfrm>
        </p:spPr>
        <p:txBody>
          <a:bodyPr>
            <a:noAutofit/>
          </a:bodyPr>
          <a:lstStyle/>
          <a:p>
            <a:pPr marL="0" indent="0">
              <a:spcAft>
                <a:spcPts val="0"/>
              </a:spcAft>
              <a:buNone/>
            </a:pPr>
            <a:r>
              <a:rPr lang="en-GB" sz="2040" b="1" dirty="0">
                <a:solidFill>
                  <a:srgbClr val="FF0000"/>
                </a:solidFill>
              </a:rPr>
              <a:t>Task </a:t>
            </a:r>
            <a:r>
              <a:rPr lang="en-GB" sz="2040" b="1" dirty="0" smtClean="0">
                <a:solidFill>
                  <a:srgbClr val="FF0000"/>
                </a:solidFill>
              </a:rPr>
              <a:t>06 – </a:t>
            </a:r>
            <a:r>
              <a:rPr lang="en-GB" sz="2040" dirty="0">
                <a:solidFill>
                  <a:srgbClr val="FF0000"/>
                </a:solidFill>
              </a:rPr>
              <a:t>Explain what a Data Flow Diagrams (DFD) </a:t>
            </a:r>
            <a:r>
              <a:rPr lang="en-GB" sz="2040" dirty="0" smtClean="0">
                <a:solidFill>
                  <a:srgbClr val="FF0000"/>
                </a:solidFill>
              </a:rPr>
              <a:t>are</a:t>
            </a:r>
            <a:endParaRPr lang="en-GB" sz="2040" dirty="0">
              <a:solidFill>
                <a:srgbClr val="FF0000"/>
              </a:solidFill>
            </a:endParaRPr>
          </a:p>
          <a:p>
            <a:pPr marL="457200" indent="-255588">
              <a:spcAft>
                <a:spcPts val="0"/>
              </a:spcAft>
            </a:pPr>
            <a:r>
              <a:rPr lang="en-GB" sz="2040" dirty="0"/>
              <a:t>Explain the 3 different </a:t>
            </a:r>
            <a:r>
              <a:rPr lang="en-GB" sz="2040" dirty="0" smtClean="0"/>
              <a:t>levels</a:t>
            </a:r>
          </a:p>
          <a:p>
            <a:pPr marL="457200" indent="-255588">
              <a:spcAft>
                <a:spcPts val="0"/>
              </a:spcAft>
            </a:pPr>
            <a:r>
              <a:rPr lang="en-GB" sz="2040" dirty="0" smtClean="0"/>
              <a:t>State </a:t>
            </a:r>
            <a:r>
              <a:rPr lang="en-GB" sz="2040" dirty="0"/>
              <a:t>the type of DFD symbols you plan to use </a:t>
            </a:r>
          </a:p>
          <a:p>
            <a:pPr marL="0" indent="0">
              <a:spcAft>
                <a:spcPts val="0"/>
              </a:spcAft>
              <a:buNone/>
            </a:pPr>
            <a:r>
              <a:rPr lang="en-GB" sz="2040" b="1" dirty="0" smtClean="0">
                <a:solidFill>
                  <a:srgbClr val="FF0000"/>
                </a:solidFill>
              </a:rPr>
              <a:t>Task 07 - </a:t>
            </a:r>
            <a:r>
              <a:rPr lang="en-GB" sz="2040" dirty="0" smtClean="0">
                <a:solidFill>
                  <a:srgbClr val="FF0000"/>
                </a:solidFill>
              </a:rPr>
              <a:t>Present Data </a:t>
            </a:r>
            <a:r>
              <a:rPr lang="en-GB" sz="2040" dirty="0">
                <a:solidFill>
                  <a:srgbClr val="FF0000"/>
                </a:solidFill>
              </a:rPr>
              <a:t>Flow Diagrams (DFD) for 2 of the following scenarios, showing how </a:t>
            </a:r>
            <a:r>
              <a:rPr lang="en-GB" sz="2040" dirty="0" smtClean="0">
                <a:solidFill>
                  <a:srgbClr val="FF0000"/>
                </a:solidFill>
              </a:rPr>
              <a:t>your business’s </a:t>
            </a:r>
            <a:r>
              <a:rPr lang="en-GB" sz="2040" dirty="0">
                <a:solidFill>
                  <a:srgbClr val="FF0000"/>
                </a:solidFill>
              </a:rPr>
              <a:t>information system works and information flows through the different areas of the business</a:t>
            </a:r>
          </a:p>
          <a:p>
            <a:pPr marL="457200" lvl="0" indent="-255588">
              <a:spcAft>
                <a:spcPts val="0"/>
              </a:spcAft>
            </a:pPr>
            <a:r>
              <a:rPr lang="en-GB" sz="2040" dirty="0"/>
              <a:t>Payroll</a:t>
            </a:r>
          </a:p>
          <a:p>
            <a:pPr marL="457200" lvl="0" indent="-255588">
              <a:spcAft>
                <a:spcPts val="0"/>
              </a:spcAft>
            </a:pPr>
            <a:r>
              <a:rPr lang="en-GB" sz="2040" dirty="0" smtClean="0"/>
              <a:t>Recruitment</a:t>
            </a:r>
          </a:p>
          <a:p>
            <a:pPr marL="457200" lvl="0" indent="-255588">
              <a:spcAft>
                <a:spcPts val="0"/>
              </a:spcAft>
            </a:pPr>
            <a:r>
              <a:rPr lang="en-GB" sz="2040" dirty="0" smtClean="0"/>
              <a:t>Credit </a:t>
            </a:r>
            <a:r>
              <a:rPr lang="en-GB" sz="2040" dirty="0"/>
              <a:t>Control</a:t>
            </a:r>
          </a:p>
          <a:p>
            <a:pPr marL="457200" lvl="0" indent="-255588">
              <a:spcAft>
                <a:spcPts val="0"/>
              </a:spcAft>
            </a:pPr>
            <a:r>
              <a:rPr lang="en-GB" sz="2040" dirty="0"/>
              <a:t>Customer Complaint</a:t>
            </a:r>
          </a:p>
          <a:p>
            <a:pPr marL="457200" lvl="0" indent="-255588">
              <a:spcAft>
                <a:spcPts val="0"/>
              </a:spcAft>
            </a:pPr>
            <a:r>
              <a:rPr lang="en-GB" sz="2040" dirty="0"/>
              <a:t>Web Transaction</a:t>
            </a:r>
          </a:p>
          <a:p>
            <a:pPr marL="457200" lvl="0" indent="-255588">
              <a:spcAft>
                <a:spcPts val="0"/>
              </a:spcAft>
            </a:pPr>
            <a:r>
              <a:rPr lang="en-GB" sz="2040" dirty="0" err="1" smtClean="0"/>
              <a:t>eMail</a:t>
            </a:r>
            <a:endParaRPr lang="en-GB" sz="2040" dirty="0" smtClean="0"/>
          </a:p>
          <a:p>
            <a:pPr marL="0" lvl="0" indent="0">
              <a:spcAft>
                <a:spcPts val="0"/>
              </a:spcAft>
              <a:buNone/>
            </a:pPr>
            <a:r>
              <a:rPr lang="en-GB" sz="2040" b="1" dirty="0" smtClean="0">
                <a:solidFill>
                  <a:srgbClr val="FF0000"/>
                </a:solidFill>
              </a:rPr>
              <a:t>Task 08 - </a:t>
            </a:r>
            <a:r>
              <a:rPr lang="en-GB" sz="2040" dirty="0" smtClean="0">
                <a:solidFill>
                  <a:srgbClr val="FF0000"/>
                </a:solidFill>
              </a:rPr>
              <a:t>Within a Presentation demonstrate the Input </a:t>
            </a:r>
            <a:br>
              <a:rPr lang="en-GB" sz="2040" dirty="0" smtClean="0">
                <a:solidFill>
                  <a:srgbClr val="FF0000"/>
                </a:solidFill>
              </a:rPr>
            </a:br>
            <a:r>
              <a:rPr lang="en-GB" sz="2040" dirty="0" smtClean="0">
                <a:solidFill>
                  <a:srgbClr val="FF0000"/>
                </a:solidFill>
              </a:rPr>
              <a:t>and Output information flow of your three DFD’s explaining the kind of information used, the method of MS management and the resulting information flow from this.</a:t>
            </a:r>
          </a:p>
          <a:p>
            <a:pPr marL="342900" lvl="0" indent="-342900">
              <a:spcAft>
                <a:spcPts val="0"/>
              </a:spcAft>
              <a:buClr>
                <a:srgbClr val="00B050"/>
              </a:buClr>
              <a:buSzPct val="75000"/>
              <a:buFont typeface="Wingdings 3" panose="05040102010807070707" pitchFamily="18" charset="2"/>
              <a:buChar char=""/>
            </a:pPr>
            <a:r>
              <a:rPr lang="en-US" sz="2040" dirty="0" smtClean="0"/>
              <a:t>Click on the Link </a:t>
            </a:r>
            <a:r>
              <a:rPr lang="en-US" sz="2040" dirty="0" smtClean="0">
                <a:hlinkClick r:id="rId3" action="ppaction://hlinkpres?slideindex=1&amp;slidetitle="/>
              </a:rPr>
              <a:t>here </a:t>
            </a:r>
            <a:r>
              <a:rPr lang="en-US" sz="2040" dirty="0" smtClean="0"/>
              <a:t>to follow a guide. Scenarios to use are on the last slides or click </a:t>
            </a:r>
            <a:r>
              <a:rPr lang="en-US" sz="2040" dirty="0" smtClean="0">
                <a:hlinkClick r:id="rId4"/>
              </a:rPr>
              <a:t>here </a:t>
            </a:r>
            <a:r>
              <a:rPr lang="en-US" sz="2040" dirty="0" smtClean="0"/>
              <a:t>for an online guide.</a:t>
            </a:r>
            <a:endParaRPr lang="en-GB" sz="2040" dirty="0"/>
          </a:p>
        </p:txBody>
      </p:sp>
      <p:pic>
        <p:nvPicPr>
          <p:cNvPr id="7" name="il_fi" descr="http://www.marcoullis.com/KNOWLEDGE/SYSTEMS/images/marcoullisp_systems_dfd_symbols.gif"/>
          <p:cNvPicPr/>
          <p:nvPr/>
        </p:nvPicPr>
        <p:blipFill>
          <a:blip r:embed="rId5" cstate="print"/>
          <a:srcRect/>
          <a:stretch>
            <a:fillRect/>
          </a:stretch>
        </p:blipFill>
        <p:spPr bwMode="auto">
          <a:xfrm>
            <a:off x="6228184" y="2700684"/>
            <a:ext cx="2568458" cy="2384500"/>
          </a:xfrm>
          <a:prstGeom prst="rect">
            <a:avLst/>
          </a:prstGeom>
          <a:noFill/>
          <a:ln w="9525">
            <a:noFill/>
            <a:miter lim="800000"/>
            <a:headEnd/>
            <a:tailEnd/>
          </a:ln>
          <a:effectLst>
            <a:outerShdw blurRad="152400" dist="38100" dir="2700000" sx="102000" sy="102000" algn="tl" rotWithShape="0">
              <a:prstClr val="black">
                <a:alpha val="40000"/>
              </a:prstClr>
            </a:outerShdw>
          </a:effectLst>
        </p:spPr>
      </p:pic>
      <p:sp>
        <p:nvSpPr>
          <p:cNvPr id="6" name="Title 2"/>
          <p:cNvSpPr>
            <a:spLocks noGrp="1"/>
          </p:cNvSpPr>
          <p:nvPr>
            <p:ph type="title"/>
          </p:nvPr>
        </p:nvSpPr>
        <p:spPr>
          <a:xfrm>
            <a:off x="70266" y="72008"/>
            <a:ext cx="8859452" cy="548680"/>
          </a:xfrm>
        </p:spPr>
        <p:txBody>
          <a:bodyPr>
            <a:noAutofit/>
          </a:bodyPr>
          <a:lstStyle/>
          <a:p>
            <a:r>
              <a:rPr lang="en-GB" sz="3600" dirty="0" smtClean="0"/>
              <a:t>5.2 </a:t>
            </a:r>
            <a:r>
              <a:rPr lang="en-GB" sz="3600" dirty="0"/>
              <a:t>- Data flow diagrams (DFD</a:t>
            </a:r>
            <a:r>
              <a:rPr lang="en-GB" sz="3600" dirty="0" smtClean="0"/>
              <a:t>) – Tasks</a:t>
            </a:r>
            <a:endParaRPr lang="en-GB" sz="3600" dirty="0"/>
          </a:p>
        </p:txBody>
      </p:sp>
    </p:spTree>
    <p:extLst>
      <p:ext uri="{BB962C8B-B14F-4D97-AF65-F5344CB8AC3E}">
        <p14:creationId xmlns:p14="http://schemas.microsoft.com/office/powerpoint/2010/main" val="2028992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000" dirty="0" smtClean="0"/>
              <a:t>5.3 - </a:t>
            </a:r>
            <a:r>
              <a:rPr lang="en-US" sz="3000" dirty="0"/>
              <a:t>Impacts </a:t>
            </a:r>
            <a:r>
              <a:rPr lang="en-US" sz="3000" dirty="0" smtClean="0"/>
              <a:t>Affecting </a:t>
            </a:r>
            <a:r>
              <a:rPr lang="en-US" sz="3000" dirty="0"/>
              <a:t>the </a:t>
            </a:r>
            <a:r>
              <a:rPr lang="en-US" sz="3000" dirty="0" smtClean="0"/>
              <a:t>Flow </a:t>
            </a:r>
            <a:r>
              <a:rPr lang="en-US" sz="3000" dirty="0"/>
              <a:t>of </a:t>
            </a:r>
            <a:r>
              <a:rPr lang="en-US" sz="3000" dirty="0" smtClean="0"/>
              <a:t>Information</a:t>
            </a:r>
            <a:endParaRPr lang="en-GB" sz="3000" dirty="0"/>
          </a:p>
        </p:txBody>
      </p:sp>
      <p:sp>
        <p:nvSpPr>
          <p:cNvPr id="2" name="Content Placeholder 1"/>
          <p:cNvSpPr>
            <a:spLocks noGrp="1"/>
          </p:cNvSpPr>
          <p:nvPr>
            <p:ph idx="4294967295"/>
          </p:nvPr>
        </p:nvSpPr>
        <p:spPr>
          <a:xfrm>
            <a:off x="251519" y="1052513"/>
            <a:ext cx="6877075" cy="4968875"/>
          </a:xfrm>
        </p:spPr>
        <p:txBody>
          <a:bodyPr numCol="1">
            <a:noAutofit/>
          </a:bodyPr>
          <a:lstStyle/>
          <a:p>
            <a:pPr marL="28575" indent="0">
              <a:spcAft>
                <a:spcPts val="0"/>
              </a:spcAft>
              <a:buClr>
                <a:srgbClr val="00B050"/>
              </a:buClr>
              <a:buSzPct val="75000"/>
              <a:buNone/>
            </a:pPr>
            <a:r>
              <a:rPr lang="en-US" sz="1600" b="1" dirty="0" smtClean="0">
                <a:solidFill>
                  <a:srgbClr val="FF0000"/>
                </a:solidFill>
              </a:rPr>
              <a:t>Task 09 </a:t>
            </a:r>
            <a:r>
              <a:rPr lang="en-US" sz="1600" dirty="0" smtClean="0">
                <a:solidFill>
                  <a:srgbClr val="FF0000"/>
                </a:solidFill>
              </a:rPr>
              <a:t>– On the next slide there are 4 scenarios, identify what the DFD shows, the information sources, inputs, flows and outputs of information, what level of DFD they are and why and how might the processes of information flow for the given scenarios be streamlined.</a:t>
            </a:r>
          </a:p>
          <a:p>
            <a:pPr marL="28575" indent="0">
              <a:spcAft>
                <a:spcPts val="0"/>
              </a:spcAft>
              <a:buClr>
                <a:srgbClr val="00B050"/>
              </a:buClr>
              <a:buSzPct val="75000"/>
              <a:buNone/>
            </a:pPr>
            <a:r>
              <a:rPr lang="en-US" sz="1600" b="1" dirty="0" smtClean="0">
                <a:solidFill>
                  <a:srgbClr val="FF0000"/>
                </a:solidFill>
              </a:rPr>
              <a:t>Task 10 </a:t>
            </a:r>
            <a:r>
              <a:rPr lang="en-US" sz="1600" dirty="0" smtClean="0">
                <a:solidFill>
                  <a:srgbClr val="FF0000"/>
                </a:solidFill>
              </a:rPr>
              <a:t>– Using the </a:t>
            </a:r>
            <a:r>
              <a:rPr lang="en-US" sz="1600" dirty="0">
                <a:solidFill>
                  <a:srgbClr val="FF0000"/>
                </a:solidFill>
              </a:rPr>
              <a:t>understanding gained in this Learning Outcome with that </a:t>
            </a:r>
            <a:r>
              <a:rPr lang="en-US" sz="1600" dirty="0" smtClean="0">
                <a:solidFill>
                  <a:srgbClr val="FF0000"/>
                </a:solidFill>
              </a:rPr>
              <a:t>from other Los, write </a:t>
            </a:r>
            <a:r>
              <a:rPr lang="en-US" sz="1600" dirty="0">
                <a:solidFill>
                  <a:srgbClr val="FF0000"/>
                </a:solidFill>
              </a:rPr>
              <a:t>a </a:t>
            </a:r>
            <a:r>
              <a:rPr lang="en-US" sz="1600" dirty="0" smtClean="0">
                <a:solidFill>
                  <a:srgbClr val="FF0000"/>
                </a:solidFill>
              </a:rPr>
              <a:t>report </a:t>
            </a:r>
            <a:r>
              <a:rPr lang="en-US" sz="1600" dirty="0">
                <a:solidFill>
                  <a:srgbClr val="FF0000"/>
                </a:solidFill>
              </a:rPr>
              <a:t>on the impacts affecting the flow of information in information systems, </a:t>
            </a:r>
            <a:r>
              <a:rPr lang="en-US" sz="1600" dirty="0" smtClean="0">
                <a:solidFill>
                  <a:srgbClr val="FF0000"/>
                </a:solidFill>
              </a:rPr>
              <a:t>to include </a:t>
            </a:r>
            <a:r>
              <a:rPr lang="en-US" sz="1600" dirty="0">
                <a:solidFill>
                  <a:srgbClr val="FF0000"/>
                </a:solidFill>
              </a:rPr>
              <a:t>reference to the following:</a:t>
            </a:r>
          </a:p>
          <a:p>
            <a:pPr marL="568325" indent="-285750">
              <a:spcAft>
                <a:spcPts val="0"/>
              </a:spcAft>
              <a:buClr>
                <a:srgbClr val="00B050"/>
              </a:buClr>
              <a:buSzPct val="75000"/>
              <a:buFont typeface="Arial" panose="020B0604020202020204" pitchFamily="34" charset="0"/>
              <a:buChar char="•"/>
            </a:pPr>
            <a:r>
              <a:rPr lang="en-US" sz="1600" dirty="0" smtClean="0"/>
              <a:t>Information </a:t>
            </a:r>
            <a:r>
              <a:rPr lang="en-US" sz="1600" dirty="0"/>
              <a:t>sources</a:t>
            </a:r>
          </a:p>
          <a:p>
            <a:pPr marL="568325" indent="-285750">
              <a:spcAft>
                <a:spcPts val="0"/>
              </a:spcAft>
              <a:buClr>
                <a:srgbClr val="00B050"/>
              </a:buClr>
              <a:buSzPct val="75000"/>
              <a:buFont typeface="Arial" panose="020B0604020202020204" pitchFamily="34" charset="0"/>
              <a:buChar char="•"/>
            </a:pPr>
            <a:r>
              <a:rPr lang="en-US" sz="1600" dirty="0" smtClean="0"/>
              <a:t>Data </a:t>
            </a:r>
            <a:r>
              <a:rPr lang="en-US" sz="1600" dirty="0"/>
              <a:t>types</a:t>
            </a:r>
          </a:p>
          <a:p>
            <a:pPr marL="568325" indent="-285750">
              <a:spcAft>
                <a:spcPts val="0"/>
              </a:spcAft>
              <a:buClr>
                <a:srgbClr val="00B050"/>
              </a:buClr>
              <a:buSzPct val="75000"/>
              <a:buFont typeface="Arial" panose="020B0604020202020204" pitchFamily="34" charset="0"/>
              <a:buChar char="•"/>
            </a:pPr>
            <a:r>
              <a:rPr lang="en-US" sz="1600" dirty="0" smtClean="0"/>
              <a:t>Data </a:t>
            </a:r>
            <a:r>
              <a:rPr lang="en-US" sz="1600" dirty="0"/>
              <a:t>flow diagrams</a:t>
            </a:r>
          </a:p>
          <a:p>
            <a:pPr marL="568325" indent="-285750">
              <a:spcAft>
                <a:spcPts val="0"/>
              </a:spcAft>
              <a:buClr>
                <a:srgbClr val="00B050"/>
              </a:buClr>
              <a:buSzPct val="75000"/>
              <a:buFont typeface="Arial" panose="020B0604020202020204" pitchFamily="34" charset="0"/>
              <a:buChar char="•"/>
            </a:pPr>
            <a:r>
              <a:rPr lang="en-US" sz="1600" dirty="0" smtClean="0"/>
              <a:t>Information </a:t>
            </a:r>
            <a:r>
              <a:rPr lang="en-US" sz="1600" dirty="0"/>
              <a:t>quality (LO2)</a:t>
            </a:r>
          </a:p>
          <a:p>
            <a:pPr marL="568325" indent="-285750">
              <a:spcAft>
                <a:spcPts val="0"/>
              </a:spcAft>
              <a:buClr>
                <a:srgbClr val="00B050"/>
              </a:buClr>
              <a:buSzPct val="75000"/>
              <a:buFont typeface="Arial" panose="020B0604020202020204" pitchFamily="34" charset="0"/>
              <a:buChar char="•"/>
            </a:pPr>
            <a:r>
              <a:rPr lang="en-US" sz="1600" dirty="0" smtClean="0"/>
              <a:t>Legislation </a:t>
            </a:r>
            <a:r>
              <a:rPr lang="en-US" sz="1600" dirty="0"/>
              <a:t>and regulation (LO4)</a:t>
            </a:r>
          </a:p>
          <a:p>
            <a:pPr marL="568325" indent="-285750">
              <a:spcAft>
                <a:spcPts val="0"/>
              </a:spcAft>
              <a:buClr>
                <a:srgbClr val="00B050"/>
              </a:buClr>
              <a:buSzPct val="75000"/>
              <a:buFont typeface="Arial" panose="020B0604020202020204" pitchFamily="34" charset="0"/>
              <a:buChar char="•"/>
            </a:pPr>
            <a:r>
              <a:rPr lang="en-US" sz="1600" dirty="0" smtClean="0"/>
              <a:t>Information </a:t>
            </a:r>
            <a:r>
              <a:rPr lang="en-US" sz="1600" dirty="0"/>
              <a:t>classification (LO2</a:t>
            </a:r>
            <a:r>
              <a:rPr lang="en-US" sz="1600" dirty="0" smtClean="0"/>
              <a:t>).</a:t>
            </a:r>
            <a:endParaRPr lang="en-GB" sz="1600" dirty="0">
              <a:solidFill>
                <a:srgbClr val="FF0000"/>
              </a:solidFill>
            </a:endParaRPr>
          </a:p>
          <a:p>
            <a:pPr marL="285750" indent="-285750">
              <a:spcAft>
                <a:spcPts val="0"/>
              </a:spcAft>
              <a:buClr>
                <a:srgbClr val="00B050"/>
              </a:buClr>
              <a:buSzPct val="75000"/>
              <a:buFont typeface="Wingdings 3" panose="05040102010807070707" pitchFamily="18" charset="2"/>
              <a:buChar char=""/>
            </a:pPr>
            <a:r>
              <a:rPr lang="en-US" sz="1600" dirty="0" smtClean="0"/>
              <a:t>This should be created like a report with the different headings above, you should choose a scenario like a school or hospital or supermarket, outline a specific scenario within that organisation, e.g.:</a:t>
            </a:r>
          </a:p>
          <a:p>
            <a:pPr marL="568325" indent="-280988">
              <a:spcAft>
                <a:spcPts val="0"/>
              </a:spcAft>
              <a:buClr>
                <a:srgbClr val="00B050"/>
              </a:buClr>
              <a:buSzPct val="75000"/>
              <a:buFont typeface="+mj-lt"/>
              <a:buAutoNum type="arabicPeriod"/>
            </a:pPr>
            <a:r>
              <a:rPr lang="en-US" sz="1600" dirty="0" smtClean="0"/>
              <a:t>A parent has rung in complaining that their child is getting too many detentions from one particular teacher and that teachers is grading their child’s work too harshly.</a:t>
            </a:r>
          </a:p>
          <a:p>
            <a:pPr marL="568325" indent="-280988">
              <a:spcAft>
                <a:spcPts val="0"/>
              </a:spcAft>
              <a:buClr>
                <a:srgbClr val="00B050"/>
              </a:buClr>
              <a:buSzPct val="75000"/>
              <a:buFont typeface="+mj-lt"/>
              <a:buAutoNum type="arabicPeriod"/>
            </a:pPr>
            <a:r>
              <a:rPr lang="en-US" sz="1600" dirty="0" smtClean="0"/>
              <a:t>A customer in a supermarket has asked an assistant for more milk as there is not enough left on the shelves.</a:t>
            </a:r>
          </a:p>
          <a:p>
            <a:pPr marL="568325" indent="-280988">
              <a:spcAft>
                <a:spcPts val="0"/>
              </a:spcAft>
              <a:buClr>
                <a:srgbClr val="00B050"/>
              </a:buClr>
              <a:buSzPct val="75000"/>
              <a:buFont typeface="+mj-lt"/>
              <a:buAutoNum type="arabicPeriod"/>
            </a:pPr>
            <a:r>
              <a:rPr lang="en-US" sz="1600" dirty="0" smtClean="0"/>
              <a:t>A patient with recurring symptoms consults a different doctor that their usual one.</a:t>
            </a:r>
          </a:p>
        </p:txBody>
      </p:sp>
      <p:graphicFrame>
        <p:nvGraphicFramePr>
          <p:cNvPr id="7" name="Table 6"/>
          <p:cNvGraphicFramePr>
            <a:graphicFrameLocks noGrp="1"/>
          </p:cNvGraphicFramePr>
          <p:nvPr>
            <p:extLst>
              <p:ext uri="{D42A27DB-BD31-4B8C-83A1-F6EECF244321}">
                <p14:modId xmlns:p14="http://schemas.microsoft.com/office/powerpoint/2010/main" val="220243522"/>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933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5285">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can information be streamlined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many people get involved in one student complain</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Where does the buck stop</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Does having access to SIMS for a student help them</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Should parents be allowed to access the students reports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Is too much information bad.</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8" name="Picture 7"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58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800" dirty="0" smtClean="0"/>
              <a:t>5.3 - </a:t>
            </a:r>
            <a:r>
              <a:rPr lang="en-US" sz="2800" dirty="0"/>
              <a:t>Impacts </a:t>
            </a:r>
            <a:r>
              <a:rPr lang="en-US" sz="2800" dirty="0" smtClean="0"/>
              <a:t>Affecting </a:t>
            </a:r>
            <a:r>
              <a:rPr lang="en-US" sz="2800" dirty="0"/>
              <a:t>the </a:t>
            </a:r>
            <a:r>
              <a:rPr lang="en-US" sz="2800" dirty="0" smtClean="0"/>
              <a:t>Flow </a:t>
            </a:r>
            <a:r>
              <a:rPr lang="en-US" sz="2800" dirty="0"/>
              <a:t>of </a:t>
            </a:r>
            <a:r>
              <a:rPr lang="en-US" sz="2800" dirty="0" smtClean="0"/>
              <a:t>Information</a:t>
            </a:r>
            <a:endParaRPr lang="en-GB" sz="2800" dirty="0"/>
          </a:p>
        </p:txBody>
      </p:sp>
      <p:pic>
        <p:nvPicPr>
          <p:cNvPr id="1026" name="Picture 2" descr="See original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40717"/>
            <a:ext cx="4176464" cy="23602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645024"/>
            <a:ext cx="3230916" cy="2883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See original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13" y="1102690"/>
            <a:ext cx="4095359" cy="2880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See original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3949" y="4145606"/>
            <a:ext cx="4566523" cy="23797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1171230"/>
            <a:ext cx="312906" cy="369332"/>
          </a:xfrm>
          <a:prstGeom prst="rect">
            <a:avLst/>
          </a:prstGeom>
          <a:noFill/>
        </p:spPr>
        <p:txBody>
          <a:bodyPr wrap="none" rtlCol="0">
            <a:spAutoFit/>
          </a:bodyPr>
          <a:lstStyle/>
          <a:p>
            <a:r>
              <a:rPr lang="en-US" b="1" dirty="0" smtClean="0">
                <a:solidFill>
                  <a:srgbClr val="FF0000"/>
                </a:solidFill>
              </a:rPr>
              <a:t>1</a:t>
            </a:r>
            <a:endParaRPr lang="en-GB" b="1" dirty="0">
              <a:solidFill>
                <a:srgbClr val="FF0000"/>
              </a:solidFill>
            </a:endParaRPr>
          </a:p>
        </p:txBody>
      </p:sp>
      <p:sp>
        <p:nvSpPr>
          <p:cNvPr id="11" name="TextBox 10"/>
          <p:cNvSpPr txBox="1"/>
          <p:nvPr/>
        </p:nvSpPr>
        <p:spPr>
          <a:xfrm>
            <a:off x="4572000" y="1052736"/>
            <a:ext cx="312906" cy="369332"/>
          </a:xfrm>
          <a:prstGeom prst="rect">
            <a:avLst/>
          </a:prstGeom>
          <a:noFill/>
        </p:spPr>
        <p:txBody>
          <a:bodyPr wrap="none" rtlCol="0">
            <a:spAutoFit/>
          </a:bodyPr>
          <a:lstStyle/>
          <a:p>
            <a:r>
              <a:rPr lang="en-US" b="1" dirty="0" smtClean="0">
                <a:solidFill>
                  <a:srgbClr val="FF0000"/>
                </a:solidFill>
              </a:rPr>
              <a:t>2</a:t>
            </a:r>
            <a:endParaRPr lang="en-GB" b="1" dirty="0">
              <a:solidFill>
                <a:srgbClr val="FF0000"/>
              </a:solidFill>
            </a:endParaRPr>
          </a:p>
        </p:txBody>
      </p:sp>
      <p:sp>
        <p:nvSpPr>
          <p:cNvPr id="12" name="TextBox 11"/>
          <p:cNvSpPr txBox="1"/>
          <p:nvPr/>
        </p:nvSpPr>
        <p:spPr>
          <a:xfrm>
            <a:off x="239083" y="3730906"/>
            <a:ext cx="312906" cy="369332"/>
          </a:xfrm>
          <a:prstGeom prst="rect">
            <a:avLst/>
          </a:prstGeom>
          <a:noFill/>
        </p:spPr>
        <p:txBody>
          <a:bodyPr wrap="none" rtlCol="0">
            <a:spAutoFit/>
          </a:bodyPr>
          <a:lstStyle/>
          <a:p>
            <a:r>
              <a:rPr lang="en-US" b="1" dirty="0" smtClean="0">
                <a:solidFill>
                  <a:srgbClr val="FF0000"/>
                </a:solidFill>
              </a:rPr>
              <a:t>3</a:t>
            </a:r>
            <a:endParaRPr lang="en-GB" b="1" dirty="0">
              <a:solidFill>
                <a:srgbClr val="FF0000"/>
              </a:solidFill>
            </a:endParaRPr>
          </a:p>
        </p:txBody>
      </p:sp>
      <p:sp>
        <p:nvSpPr>
          <p:cNvPr id="13" name="TextBox 12"/>
          <p:cNvSpPr txBox="1"/>
          <p:nvPr/>
        </p:nvSpPr>
        <p:spPr>
          <a:xfrm>
            <a:off x="4259094" y="4077072"/>
            <a:ext cx="312906" cy="369332"/>
          </a:xfrm>
          <a:prstGeom prst="rect">
            <a:avLst/>
          </a:prstGeom>
          <a:noFill/>
        </p:spPr>
        <p:txBody>
          <a:bodyPr wrap="none" rtlCol="0">
            <a:spAutoFit/>
          </a:bodyPr>
          <a:lstStyle/>
          <a:p>
            <a:r>
              <a:rPr lang="en-US" b="1" dirty="0" smtClean="0">
                <a:solidFill>
                  <a:srgbClr val="FF0000"/>
                </a:solidFill>
              </a:rPr>
              <a:t>4</a:t>
            </a:r>
          </a:p>
        </p:txBody>
      </p:sp>
    </p:spTree>
    <p:extLst>
      <p:ext uri="{BB962C8B-B14F-4D97-AF65-F5344CB8AC3E}">
        <p14:creationId xmlns:p14="http://schemas.microsoft.com/office/powerpoint/2010/main" val="2423909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1943755606"/>
              </p:ext>
            </p:extLst>
          </p:nvPr>
        </p:nvGraphicFramePr>
        <p:xfrm>
          <a:off x="311860" y="1196752"/>
          <a:ext cx="8508612" cy="4613036"/>
        </p:xfrm>
        <a:graphic>
          <a:graphicData uri="http://schemas.openxmlformats.org/drawingml/2006/table">
            <a:tbl>
              <a:tblPr firstRow="1" bandRow="1">
                <a:tableStyleId>{5C22544A-7EE6-4342-B048-85BDC9FD1C3A}</a:tableStyleId>
              </a:tblPr>
              <a:tblGrid>
                <a:gridCol w="875764"/>
                <a:gridCol w="1800200"/>
                <a:gridCol w="1368152"/>
                <a:gridCol w="4464496"/>
              </a:tblGrid>
              <a:tr h="234026">
                <a:tc>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This unit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Title of suggested activity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gridSpan="2">
                  <a:txBody>
                    <a:bodyPr/>
                    <a:lstStyle/>
                    <a:p>
                      <a:r>
                        <a:rPr kumimoji="0" lang="en-GB" sz="1800" b="1" i="0" u="none" strike="noStrike" kern="1200" baseline="0" dirty="0" smtClean="0">
                          <a:solidFill>
                            <a:schemeClr val="lt1"/>
                          </a:solidFill>
                          <a:latin typeface="Arial" panose="020B0604020202020204" pitchFamily="34" charset="0"/>
                          <a:ea typeface="+mn-ea"/>
                          <a:cs typeface="Arial" panose="020B0604020202020204" pitchFamily="34" charset="0"/>
                        </a:rPr>
                        <a:t>Other units/LOs </a:t>
                      </a:r>
                      <a:r>
                        <a:rPr kumimoji="0" lang="en-GB" sz="18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dirty="0">
                        <a:latin typeface="Arial" panose="020B0604020202020204" pitchFamily="34" charset="0"/>
                        <a:cs typeface="Arial" panose="020B0604020202020204" pitchFamily="34" charset="0"/>
                      </a:endParaRPr>
                    </a:p>
                  </a:txBody>
                  <a:tcPr/>
                </a:tc>
              </a:tr>
              <a:tr h="1389856">
                <a:tc rowSpan="2">
                  <a:txBody>
                    <a:bodyPr/>
                    <a:lstStyle/>
                    <a:p>
                      <a:r>
                        <a:rPr lang="en-US" sz="1800" dirty="0" smtClean="0">
                          <a:latin typeface="Arial" panose="020B0604020202020204" pitchFamily="34" charset="0"/>
                          <a:cs typeface="Arial" panose="020B0604020202020204" pitchFamily="34" charset="0"/>
                        </a:rPr>
                        <a:t>LO5</a:t>
                      </a:r>
                      <a:endParaRPr lang="en-GB" sz="1800" dirty="0">
                        <a:latin typeface="Arial" panose="020B0604020202020204" pitchFamily="34" charset="0"/>
                        <a:cs typeface="Arial" panose="020B0604020202020204" pitchFamily="34" charset="0"/>
                      </a:endParaRPr>
                    </a:p>
                  </a:txBody>
                  <a:tcPr/>
                </a:tc>
                <a:tc rowSpan="2">
                  <a:txBody>
                    <a:bodyPr/>
                    <a:lstStyle/>
                    <a:p>
                      <a:r>
                        <a:rPr kumimoji="0" lang="en-GB" sz="1800" b="0" i="0" u="none" strike="noStrike" kern="1200" baseline="0" dirty="0" smtClean="0">
                          <a:solidFill>
                            <a:schemeClr val="dk1"/>
                          </a:solidFill>
                          <a:latin typeface="Arial" panose="020B0604020202020204" pitchFamily="34" charset="0"/>
                          <a:ea typeface="+mn-ea"/>
                          <a:cs typeface="Arial" panose="020B0604020202020204" pitchFamily="34" charset="0"/>
                        </a:rPr>
                        <a:t>Information sources and data types</a:t>
                      </a:r>
                    </a:p>
                    <a:p>
                      <a:endPar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endPar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endPar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Impacts affecting the flow of information in</a:t>
                      </a:r>
                    </a:p>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information systems</a:t>
                      </a:r>
                    </a:p>
                  </a:txBody>
                  <a:tcPr/>
                </a:tc>
                <a:tc>
                  <a:txBody>
                    <a:bodyPr/>
                    <a:lstStyle/>
                    <a:p>
                      <a:r>
                        <a:rPr kumimoji="0" lang="en-GB" sz="1800" b="0" i="0" u="none" strike="noStrike" kern="1200" baseline="0" dirty="0" smtClean="0">
                          <a:solidFill>
                            <a:schemeClr val="dk1"/>
                          </a:solidFill>
                          <a:latin typeface="Arial" panose="020B0604020202020204" pitchFamily="34" charset="0"/>
                          <a:ea typeface="+mn-ea"/>
                          <a:cs typeface="Arial" panose="020B0604020202020204" pitchFamily="34" charset="0"/>
                        </a:rPr>
                        <a:t>Unit 2 Global information</a:t>
                      </a:r>
                    </a:p>
                  </a:txBody>
                  <a:tcPr/>
                </a:tc>
                <a:tc>
                  <a:txBody>
                    <a:bodyPr/>
                    <a:lstStyle/>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LO3 Understand the use of global information and the benefits to individuals and organisations</a:t>
                      </a:r>
                    </a:p>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LO4 Understand the legal and regulatory framework governing the storage and use of global information</a:t>
                      </a:r>
                    </a:p>
                  </a:txBody>
                  <a:tcPr/>
                </a:tc>
              </a:tr>
              <a:tr h="1961276">
                <a:tc vMerge="1">
                  <a:txBody>
                    <a:bodyPr/>
                    <a:lstStyle/>
                    <a:p>
                      <a:endParaRPr lang="en-GB" sz="1050" dirty="0">
                        <a:latin typeface="Arial" panose="020B0604020202020204" pitchFamily="34" charset="0"/>
                        <a:cs typeface="Arial" panose="020B0604020202020204" pitchFamily="34" charset="0"/>
                      </a:endParaRPr>
                    </a:p>
                  </a:txBody>
                  <a:tcPr/>
                </a:tc>
                <a:tc vMerge="1">
                  <a:txBody>
                    <a:bodyPr/>
                    <a:lstStyle/>
                    <a:p>
                      <a:endParaRPr lang="en-GB" sz="1050" dirty="0">
                        <a:latin typeface="Arial" panose="020B0604020202020204" pitchFamily="34" charset="0"/>
                        <a:cs typeface="Arial" panose="020B0604020202020204" pitchFamily="34" charset="0"/>
                      </a:endParaRPr>
                    </a:p>
                  </a:txBody>
                  <a:tcPr/>
                </a:tc>
                <a:tc>
                  <a:txBody>
                    <a:bodyPr/>
                    <a:lstStyle/>
                    <a:p>
                      <a:r>
                        <a:rPr kumimoji="0" lang="en-GB" sz="1800" b="0" i="0" u="none" strike="noStrike" kern="1200" baseline="0" dirty="0" smtClean="0">
                          <a:solidFill>
                            <a:schemeClr val="dk1"/>
                          </a:solidFill>
                          <a:latin typeface="Arial" panose="020B0604020202020204" pitchFamily="34" charset="0"/>
                          <a:ea typeface="+mn-ea"/>
                          <a:cs typeface="Arial" panose="020B0604020202020204" pitchFamily="34" charset="0"/>
                        </a:rPr>
                        <a:t>Unit 2 Global information</a:t>
                      </a:r>
                    </a:p>
                  </a:txBody>
                  <a:tcPr/>
                </a:tc>
                <a:tc>
                  <a:txBody>
                    <a:bodyPr/>
                    <a:lstStyle/>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LO2 Understand the styles, classification and the management of global information</a:t>
                      </a:r>
                    </a:p>
                    <a:p>
                      <a:r>
                        <a:rPr kumimoji="0" lang="en-US" sz="1800" b="0" i="0" u="none" strike="noStrike" kern="1200" baseline="0" dirty="0" smtClean="0">
                          <a:solidFill>
                            <a:schemeClr val="dk1"/>
                          </a:solidFill>
                          <a:latin typeface="Arial" panose="020B0604020202020204" pitchFamily="34" charset="0"/>
                          <a:ea typeface="+mn-ea"/>
                          <a:cs typeface="Arial" panose="020B0604020202020204" pitchFamily="34" charset="0"/>
                        </a:rPr>
                        <a:t>LO4 Understand the legal and regulatory framework governing the storage and use of global information</a:t>
                      </a:r>
                    </a:p>
                  </a:txBody>
                  <a:tcPr/>
                </a:tc>
              </a:tr>
            </a:tbl>
          </a:graphicData>
        </a:graphic>
      </p:graphicFrame>
    </p:spTree>
    <p:extLst>
      <p:ext uri="{BB962C8B-B14F-4D97-AF65-F5344CB8AC3E}">
        <p14:creationId xmlns:p14="http://schemas.microsoft.com/office/powerpoint/2010/main" val="1980524631"/>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700" dirty="0" smtClean="0"/>
              <a:t>5.3 </a:t>
            </a:r>
            <a:r>
              <a:rPr lang="en-GB" sz="2700" dirty="0"/>
              <a:t>- </a:t>
            </a:r>
            <a:r>
              <a:rPr lang="en-US" sz="2700" dirty="0"/>
              <a:t>Impacts Affecting the Flow of </a:t>
            </a:r>
            <a:r>
              <a:rPr lang="en-US" sz="2700" dirty="0" smtClean="0"/>
              <a:t>Information - </a:t>
            </a:r>
            <a:r>
              <a:rPr lang="en-GB" sz="2700" dirty="0" smtClean="0"/>
              <a:t>Legal</a:t>
            </a:r>
            <a:endParaRPr lang="en-GB" sz="2700" dirty="0"/>
          </a:p>
        </p:txBody>
      </p:sp>
      <p:sp>
        <p:nvSpPr>
          <p:cNvPr id="2" name="Content Placeholder 1"/>
          <p:cNvSpPr>
            <a:spLocks noGrp="1"/>
          </p:cNvSpPr>
          <p:nvPr>
            <p:ph idx="4294967295"/>
          </p:nvPr>
        </p:nvSpPr>
        <p:spPr>
          <a:xfrm>
            <a:off x="251520" y="1052513"/>
            <a:ext cx="8568952" cy="5329237"/>
          </a:xfrm>
        </p:spPr>
        <p:txBody>
          <a:bodyPr>
            <a:noAutofit/>
          </a:bodyPr>
          <a:lstStyle/>
          <a:p>
            <a:pPr marL="284163" lvl="0" indent="-255588">
              <a:buClr>
                <a:srgbClr val="00B050"/>
              </a:buClr>
              <a:buSzPct val="75000"/>
            </a:pPr>
            <a:r>
              <a:rPr lang="en-GB" sz="1800" dirty="0" smtClean="0">
                <a:latin typeface="Calibri" pitchFamily="34" charset="0"/>
                <a:cs typeface="Calibri" pitchFamily="34" charset="0"/>
              </a:rPr>
              <a:t>When inputting information the legal implications have to be considered as there are two users now involved, those who type in the information, those who store the information and those who access the information. You would not expect the network technicians to have the same levels of clearance as the managers but they have access to the information on the network.</a:t>
            </a:r>
          </a:p>
          <a:p>
            <a:pPr marL="284163" lvl="0" indent="-255588">
              <a:buClr>
                <a:srgbClr val="00B050"/>
              </a:buClr>
              <a:buSzPct val="75000"/>
            </a:pPr>
            <a:r>
              <a:rPr lang="en-GB" sz="1800" dirty="0" smtClean="0">
                <a:latin typeface="Calibri" pitchFamily="34" charset="0"/>
                <a:cs typeface="Calibri" pitchFamily="34" charset="0"/>
              </a:rPr>
              <a:t>Consider the </a:t>
            </a:r>
            <a:r>
              <a:rPr lang="en-GB" sz="1800" b="1" dirty="0" smtClean="0">
                <a:latin typeface="Calibri" pitchFamily="34" charset="0"/>
                <a:cs typeface="Calibri" pitchFamily="34" charset="0"/>
              </a:rPr>
              <a:t>Data Protection Act</a:t>
            </a:r>
            <a:r>
              <a:rPr lang="en-GB" sz="1800" dirty="0" smtClean="0">
                <a:latin typeface="Calibri" pitchFamily="34" charset="0"/>
                <a:cs typeface="Calibri" pitchFamily="34" charset="0"/>
              </a:rPr>
              <a:t>, the </a:t>
            </a:r>
            <a:r>
              <a:rPr lang="en-GB" sz="1800" b="1" dirty="0" smtClean="0">
                <a:latin typeface="Calibri" pitchFamily="34" charset="0"/>
                <a:cs typeface="Calibri" pitchFamily="34" charset="0"/>
              </a:rPr>
              <a:t>Computer Misuse Act</a:t>
            </a:r>
            <a:r>
              <a:rPr lang="en-GB" sz="1800" dirty="0" smtClean="0">
                <a:latin typeface="Calibri" pitchFamily="34" charset="0"/>
                <a:cs typeface="Calibri" pitchFamily="34" charset="0"/>
              </a:rPr>
              <a:t> and the Freedom of Information Act, and the difficulties in monitoring staff activities in the process of information input, use and transfer.</a:t>
            </a:r>
          </a:p>
          <a:p>
            <a:pPr marL="630238" indent="-342900" defTabSz="630238">
              <a:buClr>
                <a:srgbClr val="00B050"/>
              </a:buClr>
              <a:buFont typeface="+mj-lt"/>
              <a:buAutoNum type="arabicPeriod"/>
            </a:pPr>
            <a:r>
              <a:rPr lang="en-GB" sz="1800" dirty="0" smtClean="0"/>
              <a:t>What </a:t>
            </a:r>
            <a:r>
              <a:rPr lang="en-GB" sz="1800" dirty="0"/>
              <a:t>the information flow is</a:t>
            </a:r>
            <a:endParaRPr lang="en-IE" sz="1800" dirty="0"/>
          </a:p>
          <a:p>
            <a:pPr marL="630238" indent="-342900" defTabSz="630238">
              <a:buClr>
                <a:srgbClr val="00B050"/>
              </a:buClr>
              <a:buFont typeface="+mj-lt"/>
              <a:buAutoNum type="arabicPeriod"/>
            </a:pPr>
            <a:r>
              <a:rPr lang="en-GB" sz="1800" dirty="0" smtClean="0"/>
              <a:t>The </a:t>
            </a:r>
            <a:r>
              <a:rPr lang="en-GB" sz="1800" dirty="0"/>
              <a:t>lines of communication flow in terms of Data, people, hardware, Software, Communication Flow, Input, Processing, Reporting, Analysis, Closed and open systems.</a:t>
            </a:r>
            <a:endParaRPr lang="en-IE" sz="1800" dirty="0"/>
          </a:p>
          <a:p>
            <a:pPr marL="630238" indent="-342900" defTabSz="630238">
              <a:buClr>
                <a:srgbClr val="00B050"/>
              </a:buClr>
              <a:buFont typeface="+mj-lt"/>
              <a:buAutoNum type="arabicPeriod"/>
            </a:pPr>
            <a:r>
              <a:rPr lang="en-GB" sz="1800" dirty="0" smtClean="0"/>
              <a:t>How </a:t>
            </a:r>
            <a:r>
              <a:rPr lang="en-GB" sz="1800" dirty="0"/>
              <a:t>effective is the flow of information you have designed.</a:t>
            </a:r>
            <a:endParaRPr lang="en-IE" sz="1800" dirty="0"/>
          </a:p>
          <a:p>
            <a:pPr marL="630238" indent="-342900" defTabSz="630238">
              <a:buClr>
                <a:srgbClr val="00B050"/>
              </a:buClr>
              <a:buFont typeface="+mj-lt"/>
              <a:buAutoNum type="arabicPeriod"/>
            </a:pPr>
            <a:r>
              <a:rPr lang="en-GB" sz="1800" dirty="0" smtClean="0"/>
              <a:t>What </a:t>
            </a:r>
            <a:r>
              <a:rPr lang="en-GB" sz="1800" dirty="0"/>
              <a:t>lines could be removed to improve efficiency.</a:t>
            </a:r>
            <a:endParaRPr lang="en-IE" sz="1800" dirty="0"/>
          </a:p>
          <a:p>
            <a:pPr marL="630238" indent="-342900" defTabSz="630238">
              <a:buClr>
                <a:srgbClr val="00B050"/>
              </a:buClr>
              <a:buFont typeface="+mj-lt"/>
              <a:buAutoNum type="arabicPeriod"/>
            </a:pPr>
            <a:r>
              <a:rPr lang="en-GB" sz="1800" dirty="0" smtClean="0"/>
              <a:t>Legal </a:t>
            </a:r>
            <a:r>
              <a:rPr lang="en-GB" sz="1800" dirty="0"/>
              <a:t>Implications</a:t>
            </a:r>
            <a:endParaRPr lang="en-IE" sz="1800" dirty="0"/>
          </a:p>
          <a:p>
            <a:pPr marL="630238" indent="-342900" defTabSz="630238">
              <a:buClr>
                <a:srgbClr val="00B050"/>
              </a:buClr>
              <a:buFont typeface="+mj-lt"/>
              <a:buAutoNum type="arabicPeriod"/>
            </a:pPr>
            <a:r>
              <a:rPr lang="en-GB" sz="1800" dirty="0" smtClean="0"/>
              <a:t>Ethical </a:t>
            </a:r>
            <a:r>
              <a:rPr lang="en-GB" sz="1800" dirty="0"/>
              <a:t>Implications</a:t>
            </a:r>
            <a:endParaRPr lang="en-GB" sz="1800" dirty="0" smtClean="0">
              <a:latin typeface="Calibri" pitchFamily="34" charset="0"/>
              <a:cs typeface="Calibri" pitchFamily="34" charset="0"/>
            </a:endParaRPr>
          </a:p>
          <a:p>
            <a:pPr marL="0" lvl="0" indent="0">
              <a:buNone/>
            </a:pPr>
            <a:r>
              <a:rPr lang="en-GB" sz="1800" b="1" dirty="0" smtClean="0">
                <a:solidFill>
                  <a:srgbClr val="FF0000"/>
                </a:solidFill>
                <a:latin typeface="Calibri" pitchFamily="34" charset="0"/>
                <a:cs typeface="Calibri" pitchFamily="34" charset="0"/>
              </a:rPr>
              <a:t>Task 11 - </a:t>
            </a:r>
            <a:r>
              <a:rPr lang="en-GB" sz="1800" dirty="0" smtClean="0">
                <a:solidFill>
                  <a:srgbClr val="FF0000"/>
                </a:solidFill>
                <a:latin typeface="Calibri" pitchFamily="34" charset="0"/>
                <a:cs typeface="Calibri" pitchFamily="34" charset="0"/>
              </a:rPr>
              <a:t>Analyse the legal </a:t>
            </a:r>
            <a:r>
              <a:rPr lang="en-GB" sz="1800" dirty="0">
                <a:solidFill>
                  <a:srgbClr val="FF0000"/>
                </a:solidFill>
                <a:latin typeface="Calibri" pitchFamily="34" charset="0"/>
                <a:cs typeface="Calibri" pitchFamily="34" charset="0"/>
              </a:rPr>
              <a:t>implications that need to be considered when dealing with information/data within your businesses system (inputs/outputs</a:t>
            </a:r>
            <a:r>
              <a:rPr lang="en-GB" sz="1800" dirty="0" smtClean="0">
                <a:solidFill>
                  <a:srgbClr val="FF0000"/>
                </a:solidFill>
                <a:latin typeface="Calibri" pitchFamily="34" charset="0"/>
                <a:cs typeface="Calibri" pitchFamily="34" charset="0"/>
              </a:rPr>
              <a:t>)</a:t>
            </a:r>
            <a:endParaRPr lang="en-GB" sz="18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543016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600" dirty="0"/>
              <a:t>5.3 - </a:t>
            </a:r>
            <a:r>
              <a:rPr lang="en-US" sz="2600" dirty="0"/>
              <a:t>Impacts Affecting the Flow of Information - </a:t>
            </a:r>
            <a:r>
              <a:rPr lang="en-GB" sz="2600" dirty="0" smtClean="0"/>
              <a:t>Ethical</a:t>
            </a:r>
            <a:endParaRPr lang="en-GB" sz="2600" dirty="0"/>
          </a:p>
        </p:txBody>
      </p:sp>
      <p:sp>
        <p:nvSpPr>
          <p:cNvPr id="2" name="Content Placeholder 1"/>
          <p:cNvSpPr>
            <a:spLocks noGrp="1"/>
          </p:cNvSpPr>
          <p:nvPr>
            <p:ph idx="4294967295"/>
          </p:nvPr>
        </p:nvSpPr>
        <p:spPr>
          <a:xfrm>
            <a:off x="251521" y="1124421"/>
            <a:ext cx="6805066" cy="4968875"/>
          </a:xfrm>
        </p:spPr>
        <p:txBody>
          <a:bodyPr>
            <a:noAutofit/>
          </a:bodyPr>
          <a:lstStyle/>
          <a:p>
            <a:pPr marL="255588" lvl="0" indent="-255588">
              <a:buClr>
                <a:srgbClr val="00B050"/>
              </a:buClr>
              <a:buSzPct val="75000"/>
            </a:pPr>
            <a:r>
              <a:rPr lang="en-GB" sz="2000" dirty="0" smtClean="0">
                <a:latin typeface="Calibri" pitchFamily="34" charset="0"/>
                <a:cs typeface="Calibri" pitchFamily="34" charset="0"/>
              </a:rPr>
              <a:t>Similarly the ethical implications of inputting, processing and managing information in businesses. Using your DFD diagram, discuss and analyse the ethical issues concerning the information input and output in terms of Whistleblowing, Disability, the Use of information, Emailing information, Placing information on public  view, and codes of practice.</a:t>
            </a:r>
          </a:p>
          <a:p>
            <a:pPr marL="255588" lvl="0" indent="-255588">
              <a:buClr>
                <a:srgbClr val="00B050"/>
              </a:buClr>
              <a:buSzPct val="75000"/>
            </a:pPr>
            <a:r>
              <a:rPr lang="en-GB" sz="2000" dirty="0" smtClean="0">
                <a:latin typeface="Calibri" pitchFamily="34" charset="0"/>
                <a:cs typeface="Calibri" pitchFamily="34" charset="0"/>
              </a:rPr>
              <a:t>By this we mean the moral obligation staff have when they input the information or use the information. It is human nature to look, to peek, to comment but this is private information, knowledge of sales information for instance can benefit rivals, commenting on disabilities happens, emailing private information might seem secure but emails get read all the time by others, accidently or through redirection and mistake.</a:t>
            </a:r>
          </a:p>
          <a:p>
            <a:pPr marL="0" lvl="0" indent="0">
              <a:buClr>
                <a:srgbClr val="00B050"/>
              </a:buClr>
              <a:buSzPct val="75000"/>
              <a:buNone/>
            </a:pPr>
            <a:r>
              <a:rPr lang="en-GB" sz="2000" b="1" dirty="0" smtClean="0">
                <a:solidFill>
                  <a:srgbClr val="FF0000"/>
                </a:solidFill>
                <a:latin typeface="Calibri" pitchFamily="34" charset="0"/>
                <a:cs typeface="Calibri" pitchFamily="34" charset="0"/>
              </a:rPr>
              <a:t>Task 12 - </a:t>
            </a:r>
            <a:r>
              <a:rPr lang="en-GB" sz="2000" dirty="0" smtClean="0">
                <a:solidFill>
                  <a:srgbClr val="FF0000"/>
                </a:solidFill>
                <a:latin typeface="Calibri" pitchFamily="34" charset="0"/>
                <a:cs typeface="Calibri" pitchFamily="34" charset="0"/>
              </a:rPr>
              <a:t>Analyse </a:t>
            </a:r>
            <a:r>
              <a:rPr lang="en-GB" sz="2000" dirty="0">
                <a:solidFill>
                  <a:srgbClr val="FF0000"/>
                </a:solidFill>
                <a:latin typeface="Calibri" pitchFamily="34" charset="0"/>
                <a:cs typeface="Calibri" pitchFamily="34" charset="0"/>
              </a:rPr>
              <a:t>the </a:t>
            </a:r>
            <a:r>
              <a:rPr lang="en-GB" sz="2000" dirty="0" smtClean="0">
                <a:solidFill>
                  <a:srgbClr val="FF0000"/>
                </a:solidFill>
                <a:latin typeface="Calibri" pitchFamily="34" charset="0"/>
                <a:cs typeface="Calibri" pitchFamily="34" charset="0"/>
              </a:rPr>
              <a:t>ethical </a:t>
            </a:r>
            <a:r>
              <a:rPr lang="en-GB" sz="2000" dirty="0">
                <a:solidFill>
                  <a:srgbClr val="FF0000"/>
                </a:solidFill>
                <a:latin typeface="Calibri" pitchFamily="34" charset="0"/>
                <a:cs typeface="Calibri" pitchFamily="34" charset="0"/>
              </a:rPr>
              <a:t>implications that need to be considered when dealing with information/data within </a:t>
            </a:r>
            <a:r>
              <a:rPr lang="en-GB" sz="2000" dirty="0" smtClean="0">
                <a:solidFill>
                  <a:srgbClr val="FF0000"/>
                </a:solidFill>
                <a:latin typeface="Calibri" pitchFamily="34" charset="0"/>
                <a:cs typeface="Calibri" pitchFamily="34" charset="0"/>
              </a:rPr>
              <a:t>your businesses </a:t>
            </a:r>
            <a:r>
              <a:rPr lang="en-GB" sz="2000" dirty="0">
                <a:solidFill>
                  <a:srgbClr val="FF0000"/>
                </a:solidFill>
                <a:latin typeface="Calibri" pitchFamily="34" charset="0"/>
                <a:cs typeface="Calibri" pitchFamily="34" charset="0"/>
              </a:rPr>
              <a:t>system (inputs/outputs</a:t>
            </a:r>
            <a:r>
              <a:rPr lang="en-GB" sz="2000" dirty="0" smtClean="0">
                <a:solidFill>
                  <a:srgbClr val="FF0000"/>
                </a:solidFill>
                <a:latin typeface="Calibri" pitchFamily="34" charset="0"/>
                <a:cs typeface="Calibri" pitchFamily="34" charset="0"/>
              </a:rPr>
              <a:t>)</a:t>
            </a:r>
            <a:endParaRPr lang="en-GB" sz="2000" b="1" dirty="0">
              <a:solidFill>
                <a:srgbClr val="FF0000"/>
              </a:solidFill>
              <a:latin typeface="Calibri" pitchFamily="34" charset="0"/>
              <a:cs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4387558"/>
              </p:ext>
            </p:extLst>
          </p:nvPr>
        </p:nvGraphicFramePr>
        <p:xfrm>
          <a:off x="7128594" y="1052736"/>
          <a:ext cx="1691878" cy="55446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1933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25285">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can information be streamlined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many people get involved in one student complain</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Where does the buck stop</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Does having access to SIMS for a student help them</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Should parents be allowed to access the students reports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Is too much information bad.</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12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GB" sz="3200" dirty="0" smtClean="0"/>
              <a:t>5 </a:t>
            </a:r>
            <a:r>
              <a:rPr lang="en-GB" sz="3200" dirty="0"/>
              <a:t>– </a:t>
            </a:r>
            <a:r>
              <a:rPr lang="en-GB" sz="3200" dirty="0" smtClean="0"/>
              <a:t>Exam Questions – Specimen Paper</a:t>
            </a:r>
            <a:endParaRPr lang="en-GB" sz="3200" dirty="0"/>
          </a:p>
        </p:txBody>
      </p:sp>
      <p:sp>
        <p:nvSpPr>
          <p:cNvPr id="2" name="Rectangle 1"/>
          <p:cNvSpPr>
            <a:spLocks noChangeArrowheads="1"/>
          </p:cNvSpPr>
          <p:nvPr/>
        </p:nvSpPr>
        <p:spPr bwMode="auto">
          <a:xfrm>
            <a:off x="1259632" y="3959440"/>
            <a:ext cx="65" cy="980496"/>
          </a:xfrm>
          <a:prstGeom prst="rect">
            <a:avLst/>
          </a:prstGeom>
          <a:solidFill>
            <a:srgbClr val="F5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0" y="-261648"/>
            <a:ext cx="65" cy="980496"/>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4991" rIns="0" bIns="231702"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51520" y="1052736"/>
            <a:ext cx="8640960" cy="5632311"/>
          </a:xfrm>
          <a:prstGeom prst="rect">
            <a:avLst/>
          </a:prstGeom>
        </p:spPr>
        <p:txBody>
          <a:bodyPr wrap="square">
            <a:spAutoFit/>
          </a:bodyPr>
          <a:lstStyle/>
          <a:p>
            <a:r>
              <a:rPr lang="en-US" dirty="0"/>
              <a:t>9. Here is a data flow diagram showing how to apply for a place at a school. </a:t>
            </a:r>
          </a:p>
          <a:p>
            <a:r>
              <a:rPr lang="en-US" dirty="0"/>
              <a:t>(a) State </a:t>
            </a:r>
            <a:r>
              <a:rPr lang="en-US" b="1" dirty="0"/>
              <a:t>one </a:t>
            </a:r>
            <a:r>
              <a:rPr lang="en-US" dirty="0"/>
              <a:t>process shown in the data flow diagram.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
            </a:r>
            <a:br>
              <a:rPr lang="en-US" dirty="0" smtClean="0"/>
            </a:br>
            <a:r>
              <a:rPr lang="en-US" dirty="0" smtClean="0"/>
              <a:t/>
            </a:r>
            <a:br>
              <a:rPr lang="en-US" dirty="0" smtClean="0"/>
            </a:br>
            <a:endParaRPr lang="en-US" dirty="0" smtClean="0"/>
          </a:p>
          <a:p>
            <a:endParaRPr lang="en-GB" dirty="0"/>
          </a:p>
          <a:p>
            <a:r>
              <a:rPr lang="en-GB" dirty="0" smtClean="0"/>
              <a:t>_______________________________________________________________ </a:t>
            </a:r>
            <a:r>
              <a:rPr lang="en-GB" b="1" dirty="0" smtClean="0"/>
              <a:t>[</a:t>
            </a:r>
            <a:r>
              <a:rPr lang="en-GB" b="1" dirty="0"/>
              <a:t>1] </a:t>
            </a:r>
            <a:endParaRPr lang="en-US" dirty="0" smtClean="0">
              <a:latin typeface="ArialMT"/>
            </a:endParaRPr>
          </a:p>
        </p:txBody>
      </p:sp>
      <p:sp>
        <p:nvSpPr>
          <p:cNvPr id="6" name="TextBox 5">
            <a:hlinkClick r:id="rId3" action="ppaction://hlinkfile"/>
          </p:cNvPr>
          <p:cNvSpPr txBox="1"/>
          <p:nvPr/>
        </p:nvSpPr>
        <p:spPr>
          <a:xfrm>
            <a:off x="8460432" y="1052736"/>
            <a:ext cx="432048" cy="769441"/>
          </a:xfrm>
          <a:prstGeom prst="rect">
            <a:avLst/>
          </a:prstGeom>
          <a:noFill/>
        </p:spPr>
        <p:txBody>
          <a:bodyPr wrap="square" rtlCol="0">
            <a:spAutoFit/>
          </a:bodyPr>
          <a:lstStyle/>
          <a:p>
            <a:r>
              <a:rPr lang="en-US" sz="4400" b="1" dirty="0" smtClean="0">
                <a:solidFill>
                  <a:srgbClr val="FF0000"/>
                </a:solidFill>
              </a:rPr>
              <a:t>?</a:t>
            </a:r>
            <a:endParaRPr lang="en-GB" b="1" dirty="0">
              <a:solidFill>
                <a:srgbClr val="FF0000"/>
              </a:solidFill>
            </a:endParaRPr>
          </a:p>
        </p:txBody>
      </p:sp>
      <p:pic>
        <p:nvPicPr>
          <p:cNvPr id="4" name="Picture 3"/>
          <p:cNvPicPr>
            <a:picLocks noChangeAspect="1"/>
          </p:cNvPicPr>
          <p:nvPr/>
        </p:nvPicPr>
        <p:blipFill rotWithShape="1">
          <a:blip r:embed="rId4"/>
          <a:srcRect l="32844" t="35235" r="30076" b="21453"/>
          <a:stretch/>
        </p:blipFill>
        <p:spPr>
          <a:xfrm>
            <a:off x="1475656" y="1772816"/>
            <a:ext cx="6192688" cy="4066839"/>
          </a:xfrm>
          <a:prstGeom prst="rect">
            <a:avLst/>
          </a:prstGeom>
        </p:spPr>
      </p:pic>
    </p:spTree>
    <p:extLst>
      <p:ext uri="{BB962C8B-B14F-4D97-AF65-F5344CB8AC3E}">
        <p14:creationId xmlns:p14="http://schemas.microsoft.com/office/powerpoint/2010/main" val="2804619921"/>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216554426"/>
              </p:ext>
            </p:extLst>
          </p:nvPr>
        </p:nvGraphicFramePr>
        <p:xfrm>
          <a:off x="323528" y="1091375"/>
          <a:ext cx="8496944" cy="5434630"/>
        </p:xfrm>
        <a:graphic>
          <a:graphicData uri="http://schemas.openxmlformats.org/drawingml/2006/table">
            <a:tbl>
              <a:tblPr firstRow="1" bandRow="1">
                <a:tableStyleId>{5C22544A-7EE6-4342-B048-85BDC9FD1C3A}</a:tableStyleId>
              </a:tblPr>
              <a:tblGrid>
                <a:gridCol w="1224136"/>
                <a:gridCol w="7272808"/>
              </a:tblGrid>
              <a:tr h="207225">
                <a:tc gridSpan="2">
                  <a:txBody>
                    <a:bodyPr/>
                    <a:lstStyle/>
                    <a:p>
                      <a:r>
                        <a:rPr kumimoji="0" lang="en-US" sz="1250" b="1" i="0" u="none" strike="noStrike" kern="1200" baseline="0" dirty="0" smtClean="0">
                          <a:solidFill>
                            <a:schemeClr val="lt1"/>
                          </a:solidFill>
                          <a:latin typeface="Arial" panose="020B0604020202020204" pitchFamily="34" charset="0"/>
                          <a:ea typeface="+mn-ea"/>
                          <a:cs typeface="Arial" panose="020B0604020202020204" pitchFamily="34" charset="0"/>
                        </a:rPr>
                        <a:t>Explanations of the key terms used within this unit, in the context of this unit </a:t>
                      </a:r>
                      <a:r>
                        <a:rPr kumimoji="0" lang="en-US" sz="125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sz="1400" dirty="0">
                        <a:latin typeface="Arial" panose="020B0604020202020204" pitchFamily="34" charset="0"/>
                        <a:cs typeface="Arial" panose="020B0604020202020204" pitchFamily="34" charset="0"/>
                      </a:endParaRPr>
                    </a:p>
                  </a:txBody>
                  <a:tcPr/>
                </a:tc>
              </a:tr>
              <a:tr h="646056">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Data </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Data is information that has been coded and structured in some way, ready for processing, storage, transmission, etc. Data has no context and has no meaning. Examples of data could include: shoe size stored in the stock database of a shop, a date, etc.</a:t>
                      </a:r>
                    </a:p>
                  </a:txBody>
                  <a:tcPr/>
                </a:tc>
              </a:tr>
              <a:tr h="0">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Global divide</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divide that exists in terms of access to information between different countries and different types of holders of information across the world. 	</a:t>
                      </a:r>
                    </a:p>
                  </a:txBody>
                  <a:tcPr/>
                </a:tc>
              </a:tr>
              <a:tr h="865471">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Green IT</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practice of reducing energy use by IT equipment and thus improving sustainability. This relates to both individuals and organisations. The main purpose of Green IT is to increase the sustainability of IT equipment and operations. Examples of Green IT range from an individual using their PC power settings to automatically switch off the screen after a certain time with no keyboard/mouse activity, up to the virtualisation of a large, global organisation’s data stores to reduce the number of servers in their data centres.</a:t>
                      </a:r>
                    </a:p>
                  </a:txBody>
                  <a:tcPr/>
                </a:tc>
              </a:tr>
              <a:tr h="280185">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Holder of information</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Any individual or organisation that holds information</a:t>
                      </a:r>
                    </a:p>
                  </a:txBody>
                  <a:tcPr/>
                </a:tc>
              </a:tr>
              <a:tr h="538265">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a:t>
                      </a:r>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Information is data that has been given context and meaning in some way (e.g. by processing, storing or transmission). An example of information is: a shop receipt showing the model, price and size of shoes, together with the time and date of the purchase 	</a:t>
                      </a:r>
                    </a:p>
                  </a:txBody>
                  <a:tcPr/>
                </a:tc>
              </a:tr>
              <a:tr h="794050">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 formats </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different ways in which information can be presented using world wide web (www) technologies. Examples of information formats are: web pages; RSS feeds; podcasts; blogs; and social media channels.</a:t>
                      </a:r>
                    </a:p>
                  </a:txBody>
                  <a:tcPr/>
                </a:tc>
              </a:tr>
              <a:tr h="659967">
                <a:tc>
                  <a:txBody>
                    <a:bodyPr/>
                    <a:lstStyle/>
                    <a:p>
                      <a:r>
                        <a:rPr kumimoji="0" lang="en-GB" sz="1250" b="1" i="0" u="none" strike="noStrike" kern="1200" baseline="0" dirty="0" smtClean="0">
                          <a:solidFill>
                            <a:schemeClr val="dk1"/>
                          </a:solidFill>
                          <a:latin typeface="Arial" panose="020B0604020202020204" pitchFamily="34" charset="0"/>
                          <a:ea typeface="+mn-ea"/>
                          <a:cs typeface="Arial" panose="020B0604020202020204" pitchFamily="34" charset="0"/>
                        </a:rPr>
                        <a:t>Information style</a:t>
                      </a:r>
                      <a:r>
                        <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rPr>
                        <a:t>	</a:t>
                      </a:r>
                    </a:p>
                    <a:p>
                      <a:endParaRPr kumimoji="0" lang="en-GB" sz="12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250" b="0" i="0" u="none" strike="noStrike" kern="1200" baseline="0" dirty="0" smtClean="0">
                          <a:solidFill>
                            <a:schemeClr val="dk1"/>
                          </a:solidFill>
                          <a:latin typeface="Arial" panose="020B0604020202020204" pitchFamily="34" charset="0"/>
                          <a:ea typeface="+mn-ea"/>
                          <a:cs typeface="Arial" panose="020B0604020202020204" pitchFamily="34" charset="0"/>
                        </a:rPr>
                        <a:t>The style of information, regardless of the technology used. For example, the audio information style could be represented by spoken instructions, an MP3 music file, a DVD soundtrack or a podcast. Many, but not all, of the information styles will have a corresponding information format on the world wide web.</a:t>
                      </a:r>
                    </a:p>
                  </a:txBody>
                  <a:tcPr/>
                </a:tc>
              </a:tr>
            </a:tbl>
          </a:graphicData>
        </a:graphic>
      </p:graphicFrame>
    </p:spTree>
    <p:extLst>
      <p:ext uri="{BB962C8B-B14F-4D97-AF65-F5344CB8AC3E}">
        <p14:creationId xmlns:p14="http://schemas.microsoft.com/office/powerpoint/2010/main" val="595170532"/>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GB" sz="3600" b="1" dirty="0" smtClean="0"/>
              <a:t>Assignment Scenario</a:t>
            </a:r>
          </a:p>
        </p:txBody>
      </p:sp>
      <p:sp>
        <p:nvSpPr>
          <p:cNvPr id="2" name="Rectangle 1"/>
          <p:cNvSpPr/>
          <p:nvPr/>
        </p:nvSpPr>
        <p:spPr>
          <a:xfrm>
            <a:off x="251520" y="1052736"/>
            <a:ext cx="8568952" cy="5509200"/>
          </a:xfrm>
          <a:prstGeom prst="rect">
            <a:avLst/>
          </a:prstGeom>
        </p:spPr>
        <p:txBody>
          <a:bodyPr wrap="square">
            <a:spAutoFit/>
          </a:bodyPr>
          <a:lstStyle/>
          <a:p>
            <a:pPr marL="395288" indent="-395288">
              <a:buClr>
                <a:srgbClr val="00B050"/>
              </a:buClr>
              <a:buFont typeface="Wingdings 3" panose="05040102010807070707" pitchFamily="18" charset="2"/>
              <a:buChar char=""/>
            </a:pPr>
            <a:r>
              <a:rPr lang="en-GB" sz="2200" dirty="0">
                <a:latin typeface="Arial" panose="020B0604020202020204" pitchFamily="34" charset="0"/>
                <a:cs typeface="Arial" panose="020B0604020202020204" pitchFamily="34" charset="0"/>
              </a:rPr>
              <a:t>There are </a:t>
            </a:r>
            <a:r>
              <a:rPr lang="en-GB" sz="2200" dirty="0" smtClean="0">
                <a:latin typeface="Arial" panose="020B0604020202020204" pitchFamily="34" charset="0"/>
                <a:cs typeface="Arial" panose="020B0604020202020204" pitchFamily="34" charset="0"/>
              </a:rPr>
              <a:t>3 </a:t>
            </a:r>
            <a:r>
              <a:rPr lang="en-GB" sz="2200" dirty="0">
                <a:latin typeface="Arial" panose="020B0604020202020204" pitchFamily="34" charset="0"/>
                <a:cs typeface="Arial" panose="020B0604020202020204" pitchFamily="34" charset="0"/>
              </a:rPr>
              <a:t>sections to this Theory Unit, each of which will give you a basic understanding and practice at possible exam questions. It will involve gaining knowledge towards the answers.</a:t>
            </a:r>
          </a:p>
          <a:p>
            <a:pPr marL="395288" indent="-395288">
              <a:buClr>
                <a:srgbClr val="00B050"/>
              </a:buClr>
              <a:buFont typeface="Wingdings 3" panose="05040102010807070707" pitchFamily="18" charset="2"/>
              <a:buChar char=""/>
            </a:pPr>
            <a:r>
              <a:rPr lang="en-GB" sz="2200" dirty="0">
                <a:latin typeface="Arial" panose="020B0604020202020204" pitchFamily="34" charset="0"/>
                <a:cs typeface="Arial" panose="020B0604020202020204" pitchFamily="34" charset="0"/>
              </a:rPr>
              <a:t>This is not a wrote learning course, you will need to understand the basics of ICT in order to adapt your knowledge towards companies and their needs. </a:t>
            </a:r>
            <a:r>
              <a:rPr lang="en-GB" sz="2200" dirty="0" smtClean="0">
                <a:latin typeface="Arial" panose="020B0604020202020204" pitchFamily="34" charset="0"/>
                <a:cs typeface="Arial" panose="020B0604020202020204" pitchFamily="34" charset="0"/>
              </a:rPr>
              <a:t>For </a:t>
            </a:r>
            <a:r>
              <a:rPr lang="en-GB" sz="2200" b="1" dirty="0" smtClean="0">
                <a:latin typeface="Arial" panose="020B0604020202020204" pitchFamily="34" charset="0"/>
                <a:cs typeface="Arial" panose="020B0604020202020204" pitchFamily="34" charset="0"/>
              </a:rPr>
              <a:t>LO5</a:t>
            </a:r>
            <a:r>
              <a:rPr lang="en-GB" sz="2200" dirty="0" smtClean="0">
                <a:latin typeface="Arial" panose="020B0604020202020204" pitchFamily="34" charset="0"/>
                <a:cs typeface="Arial" panose="020B0604020202020204" pitchFamily="34" charset="0"/>
              </a:rPr>
              <a:t>, this </a:t>
            </a:r>
            <a:r>
              <a:rPr lang="en-GB" sz="2200" dirty="0">
                <a:latin typeface="Arial" panose="020B0604020202020204" pitchFamily="34" charset="0"/>
                <a:cs typeface="Arial" panose="020B0604020202020204" pitchFamily="34" charset="0"/>
              </a:rPr>
              <a:t>will involve </a:t>
            </a:r>
            <a:r>
              <a:rPr lang="en-GB" sz="2200" dirty="0" smtClean="0">
                <a:latin typeface="Arial" panose="020B0604020202020204" pitchFamily="34" charset="0"/>
                <a:cs typeface="Arial" panose="020B0604020202020204" pitchFamily="34" charset="0"/>
              </a:rPr>
              <a:t>understanding: </a:t>
            </a:r>
          </a:p>
          <a:p>
            <a:pPr marL="793750" indent="-395288">
              <a:buClr>
                <a:srgbClr val="00B050"/>
              </a:buClr>
              <a:buFont typeface="Arial" panose="020B0604020202020204" pitchFamily="34" charset="0"/>
              <a:buChar char="•"/>
            </a:pPr>
            <a:r>
              <a:rPr lang="en-GB" sz="2200" dirty="0">
                <a:latin typeface="Arial" panose="020B0604020202020204" pitchFamily="34" charset="0"/>
                <a:cs typeface="Arial" panose="020B0604020202020204" pitchFamily="34" charset="0"/>
              </a:rPr>
              <a:t>Information sources and </a:t>
            </a:r>
            <a:r>
              <a:rPr lang="en-GB" sz="2200" dirty="0" smtClean="0">
                <a:latin typeface="Arial" panose="020B0604020202020204" pitchFamily="34" charset="0"/>
                <a:cs typeface="Arial" panose="020B0604020202020204" pitchFamily="34" charset="0"/>
              </a:rPr>
              <a:t>data Types</a:t>
            </a:r>
          </a:p>
          <a:p>
            <a:pPr marL="793750" indent="-395288">
              <a:buClr>
                <a:srgbClr val="00B050"/>
              </a:buClr>
              <a:buFont typeface="Arial" panose="020B0604020202020204" pitchFamily="34" charset="0"/>
              <a:buChar char="•"/>
            </a:pPr>
            <a:r>
              <a:rPr lang="en-GB" sz="2200" dirty="0">
                <a:latin typeface="Arial" panose="020B0604020202020204" pitchFamily="34" charset="0"/>
                <a:cs typeface="Arial" panose="020B0604020202020204" pitchFamily="34" charset="0"/>
              </a:rPr>
              <a:t>Data flow diagrams (DFD</a:t>
            </a:r>
            <a:r>
              <a:rPr lang="en-GB" sz="2200" dirty="0" smtClean="0">
                <a:latin typeface="Arial" panose="020B0604020202020204" pitchFamily="34" charset="0"/>
                <a:cs typeface="Arial" panose="020B0604020202020204" pitchFamily="34" charset="0"/>
              </a:rPr>
              <a:t>)</a:t>
            </a:r>
          </a:p>
          <a:p>
            <a:pPr marL="793750" indent="-395288">
              <a:buClr>
                <a:srgbClr val="00B050"/>
              </a:buClr>
              <a:buFont typeface="Arial" panose="020B0604020202020204" pitchFamily="34" charset="0"/>
              <a:buChar char="•"/>
            </a:pPr>
            <a:r>
              <a:rPr lang="en-US" sz="2200" dirty="0">
                <a:latin typeface="Arial" panose="020B0604020202020204" pitchFamily="34" charset="0"/>
                <a:cs typeface="Arial" panose="020B0604020202020204" pitchFamily="34" charset="0"/>
              </a:rPr>
              <a:t>Impacts affecting the flow </a:t>
            </a:r>
            <a:r>
              <a:rPr lang="en-US" sz="2200" dirty="0" smtClean="0">
                <a:latin typeface="Arial" panose="020B0604020202020204" pitchFamily="34" charset="0"/>
                <a:cs typeface="Arial" panose="020B0604020202020204" pitchFamily="34" charset="0"/>
              </a:rPr>
              <a:t>of information </a:t>
            </a:r>
            <a:r>
              <a:rPr lang="en-US" sz="2200" dirty="0">
                <a:latin typeface="Arial" panose="020B0604020202020204" pitchFamily="34" charset="0"/>
                <a:cs typeface="Arial" panose="020B0604020202020204" pitchFamily="34" charset="0"/>
              </a:rPr>
              <a:t>in </a:t>
            </a:r>
            <a:r>
              <a:rPr lang="en-US" sz="2200" dirty="0" smtClean="0">
                <a:latin typeface="Arial" panose="020B0604020202020204" pitchFamily="34" charset="0"/>
                <a:cs typeface="Arial" panose="020B0604020202020204" pitchFamily="34" charset="0"/>
              </a:rPr>
              <a:t>information systems</a:t>
            </a:r>
            <a:endParaRPr lang="en-GB" sz="2200" dirty="0" smtClean="0">
              <a:latin typeface="Arial" panose="020B0604020202020204" pitchFamily="34" charset="0"/>
              <a:cs typeface="Arial" panose="020B0604020202020204" pitchFamily="34" charset="0"/>
            </a:endParaRPr>
          </a:p>
          <a:p>
            <a:pPr marL="395288" indent="-395288">
              <a:buClr>
                <a:srgbClr val="00B050"/>
              </a:buClr>
              <a:buFont typeface="Wingdings 3" panose="05040102010807070707" pitchFamily="18" charset="2"/>
              <a:buChar char=""/>
            </a:pPr>
            <a:r>
              <a:rPr lang="en-GB" sz="2200" dirty="0" smtClean="0">
                <a:latin typeface="Arial" panose="020B0604020202020204" pitchFamily="34" charset="0"/>
                <a:cs typeface="Arial" panose="020B0604020202020204" pitchFamily="34" charset="0"/>
              </a:rPr>
              <a:t>In </a:t>
            </a:r>
            <a:r>
              <a:rPr lang="en-GB" sz="2200" dirty="0">
                <a:latin typeface="Arial" panose="020B0604020202020204" pitchFamily="34" charset="0"/>
                <a:cs typeface="Arial" panose="020B0604020202020204" pitchFamily="34" charset="0"/>
              </a:rPr>
              <a:t>the exam you will be given </a:t>
            </a:r>
            <a:r>
              <a:rPr lang="en-GB" sz="2200" dirty="0" smtClean="0">
                <a:latin typeface="Arial" panose="020B0604020202020204" pitchFamily="34" charset="0"/>
                <a:cs typeface="Arial" panose="020B0604020202020204" pitchFamily="34" charset="0"/>
              </a:rPr>
              <a:t>precise </a:t>
            </a:r>
            <a:r>
              <a:rPr lang="en-GB" sz="2200" dirty="0">
                <a:latin typeface="Arial" panose="020B0604020202020204" pitchFamily="34" charset="0"/>
                <a:cs typeface="Arial" panose="020B0604020202020204" pitchFamily="34" charset="0"/>
              </a:rPr>
              <a:t>questions requiring precise answers </a:t>
            </a:r>
            <a:r>
              <a:rPr lang="en-GB" sz="2200" dirty="0" smtClean="0">
                <a:latin typeface="Arial" panose="020B0604020202020204" pitchFamily="34" charset="0"/>
                <a:cs typeface="Arial" panose="020B0604020202020204" pitchFamily="34" charset="0"/>
              </a:rPr>
              <a:t>based on a </a:t>
            </a:r>
            <a:r>
              <a:rPr lang="en-GB" sz="2200" dirty="0">
                <a:latin typeface="Arial" panose="020B0604020202020204" pitchFamily="34" charset="0"/>
                <a:cs typeface="Arial" panose="020B0604020202020204" pitchFamily="34" charset="0"/>
              </a:rPr>
              <a:t>scenario to answers questions from, and adapt your knowledge and use the key terms and named components to give a judgemental answer</a:t>
            </a:r>
            <a:r>
              <a:rPr lang="en-GB" sz="2200" dirty="0" smtClean="0">
                <a:latin typeface="Arial" panose="020B0604020202020204" pitchFamily="34" charset="0"/>
                <a:cs typeface="Arial" panose="020B0604020202020204" pitchFamily="34" charset="0"/>
              </a:rPr>
              <a:t>.</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89605"/>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106230259"/>
              </p:ext>
            </p:extLst>
          </p:nvPr>
        </p:nvGraphicFramePr>
        <p:xfrm>
          <a:off x="7128594" y="1052736"/>
          <a:ext cx="1691878" cy="55899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Different kinds of information in the world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Different kinds of information within the departments of a company</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easy it is to access information now</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With phone and portable internet, all information is instant</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can Apps change what we read</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Is there an App for everything.</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82356" y="1052736"/>
            <a:ext cx="1638116" cy="3654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1052736"/>
            <a:ext cx="6768752" cy="5649239"/>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sz="1570" dirty="0" smtClean="0">
                <a:latin typeface="Arial" panose="020B0604020202020204" pitchFamily="34" charset="0"/>
                <a:cs typeface="Arial" panose="020B0604020202020204" pitchFamily="34" charset="0"/>
              </a:rPr>
              <a:t>They </a:t>
            </a:r>
            <a:r>
              <a:rPr lang="en-US" sz="1570" dirty="0">
                <a:latin typeface="Arial" panose="020B0604020202020204" pitchFamily="34" charset="0"/>
                <a:cs typeface="Arial" panose="020B0604020202020204" pitchFamily="34" charset="0"/>
              </a:rPr>
              <a:t>say that information is key, the lifeblood of an organisation, without it a company works alone, independent of the outside world, immune to trends, to sales projections, to the changes in customers and opinions, to advances in technology. Information is power, and a critical resource for performing within </a:t>
            </a:r>
            <a:r>
              <a:rPr lang="en-US" sz="1570" dirty="0" smtClean="0">
                <a:latin typeface="Arial" panose="020B0604020202020204" pitchFamily="34" charset="0"/>
                <a:cs typeface="Arial" panose="020B0604020202020204" pitchFamily="34" charset="0"/>
              </a:rPr>
              <a:t>organisations.</a:t>
            </a:r>
          </a:p>
          <a:p>
            <a:pPr marL="342900" indent="-342900">
              <a:buClr>
                <a:srgbClr val="00B050"/>
              </a:buClr>
              <a:buFont typeface="Wingdings 3" panose="05040102010807070707" pitchFamily="18" charset="2"/>
              <a:buChar char=""/>
            </a:pPr>
            <a:r>
              <a:rPr lang="en-US" sz="1570" dirty="0" smtClean="0">
                <a:latin typeface="Arial" panose="020B0604020202020204" pitchFamily="34" charset="0"/>
                <a:cs typeface="Arial" panose="020B0604020202020204" pitchFamily="34" charset="0"/>
              </a:rPr>
              <a:t>Business </a:t>
            </a:r>
            <a:r>
              <a:rPr lang="en-US" sz="1570" dirty="0">
                <a:latin typeface="Arial" panose="020B0604020202020204" pitchFamily="34" charset="0"/>
                <a:cs typeface="Arial" panose="020B0604020202020204" pitchFamily="34" charset="0"/>
              </a:rPr>
              <a:t>managers spend most of their day in meetings, reading, writing, and communicating with other managers, their staff, customers, suppliers, and other business associates via telephone, in person, or by e-mail. The management function itself is information processing. It involves gathering, processing, and disseminating information. Managing information involves coping with a wide range of information sources before finally making decisions about what to do with it.</a:t>
            </a:r>
          </a:p>
          <a:p>
            <a:pPr marL="342900" indent="-342900">
              <a:buClr>
                <a:srgbClr val="00B050"/>
              </a:buClr>
              <a:buFont typeface="Wingdings 3" panose="05040102010807070707" pitchFamily="18" charset="2"/>
              <a:buChar char=""/>
            </a:pPr>
            <a:r>
              <a:rPr lang="en-US" sz="1570" dirty="0">
                <a:latin typeface="Arial" panose="020B0604020202020204" pitchFamily="34" charset="0"/>
                <a:cs typeface="Arial" panose="020B0604020202020204" pitchFamily="34" charset="0"/>
              </a:rPr>
              <a:t>A manager must track and react to information flowing from sources inside and outside the business. The manager processes this river of information and disseminates it in one of four ways: stores it, uses it, passes it on, and/or discards </a:t>
            </a:r>
            <a:r>
              <a:rPr lang="en-US" sz="1570" dirty="0" smtClean="0">
                <a:latin typeface="Arial" panose="020B0604020202020204" pitchFamily="34" charset="0"/>
                <a:cs typeface="Arial" panose="020B0604020202020204" pitchFamily="34" charset="0"/>
              </a:rPr>
              <a:t>it, e.g., </a:t>
            </a:r>
            <a:r>
              <a:rPr lang="en-US" sz="1570" dirty="0">
                <a:latin typeface="Arial" panose="020B0604020202020204" pitchFamily="34" charset="0"/>
                <a:cs typeface="Arial" panose="020B0604020202020204" pitchFamily="34" charset="0"/>
              </a:rPr>
              <a:t>during the course of a normal business day, a marketing manager for an IT company receives information in the form of e-mail, telephone calls, letters, reports, memos, trade publications, and formal and informal conversations. </a:t>
            </a:r>
            <a:endParaRPr lang="en-US" sz="1570" dirty="0" smtClean="0">
              <a:latin typeface="Arial" panose="020B0604020202020204" pitchFamily="34" charset="0"/>
              <a:cs typeface="Arial" panose="020B0604020202020204" pitchFamily="34" charset="0"/>
            </a:endParaRPr>
          </a:p>
          <a:p>
            <a:pPr marL="342900" indent="-342900">
              <a:buClr>
                <a:srgbClr val="00B050"/>
              </a:buClr>
              <a:buFont typeface="Wingdings 3" panose="05040102010807070707" pitchFamily="18" charset="2"/>
              <a:buChar char=""/>
            </a:pPr>
            <a:r>
              <a:rPr lang="en-US" sz="1570" dirty="0" smtClean="0">
                <a:latin typeface="Arial" panose="020B0604020202020204" pitchFamily="34" charset="0"/>
                <a:cs typeface="Arial" panose="020B0604020202020204" pitchFamily="34" charset="0"/>
              </a:rPr>
              <a:t>All </a:t>
            </a:r>
            <a:r>
              <a:rPr lang="en-US" sz="1570" dirty="0">
                <a:latin typeface="Arial" panose="020B0604020202020204" pitchFamily="34" charset="0"/>
                <a:cs typeface="Arial" panose="020B0604020202020204" pitchFamily="34" charset="0"/>
              </a:rPr>
              <a:t>these are used to benefit the company and they better they are processes, the faster, the more usable and readable the format, the better the business function.</a:t>
            </a:r>
          </a:p>
        </p:txBody>
      </p:sp>
      <p:sp>
        <p:nvSpPr>
          <p:cNvPr id="8" name="Title 2"/>
          <p:cNvSpPr>
            <a:spLocks noGrp="1"/>
          </p:cNvSpPr>
          <p:nvPr>
            <p:ph type="title"/>
          </p:nvPr>
        </p:nvSpPr>
        <p:spPr>
          <a:xfrm>
            <a:off x="70266" y="72008"/>
            <a:ext cx="8859452" cy="548680"/>
          </a:xfrm>
        </p:spPr>
        <p:txBody>
          <a:bodyPr>
            <a:noAutofit/>
          </a:bodyPr>
          <a:lstStyle/>
          <a:p>
            <a:r>
              <a:rPr lang="en-GB" sz="3600" dirty="0" smtClean="0"/>
              <a:t>5.1 - Information </a:t>
            </a:r>
            <a:r>
              <a:rPr lang="en-GB" sz="3600" dirty="0"/>
              <a:t>sources and </a:t>
            </a:r>
            <a:r>
              <a:rPr lang="en-GB" sz="3600" dirty="0" smtClean="0"/>
              <a:t>data types</a:t>
            </a:r>
            <a:endParaRPr lang="en-GB" sz="3600" dirty="0"/>
          </a:p>
        </p:txBody>
      </p:sp>
    </p:spTree>
    <p:extLst>
      <p:ext uri="{BB962C8B-B14F-4D97-AF65-F5344CB8AC3E}">
        <p14:creationId xmlns:p14="http://schemas.microsoft.com/office/powerpoint/2010/main" val="1566753756"/>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513"/>
            <a:ext cx="8568952" cy="5400675"/>
          </a:xfrm>
        </p:spPr>
        <p:txBody>
          <a:bodyPr numCol="1">
            <a:noAutofit/>
          </a:bodyPr>
          <a:lstStyle/>
          <a:p>
            <a:pPr marL="255588" indent="-255588">
              <a:spcAft>
                <a:spcPts val="0"/>
              </a:spcAft>
              <a:buClr>
                <a:srgbClr val="00B050"/>
              </a:buClr>
              <a:buSzPct val="75000"/>
              <a:buFont typeface="Wingdings 3" panose="05040102010807070707" pitchFamily="18" charset="2"/>
              <a:buChar char=""/>
            </a:pPr>
            <a:r>
              <a:rPr lang="en-GB" sz="1800" dirty="0"/>
              <a:t>Sourced </a:t>
            </a:r>
            <a:r>
              <a:rPr lang="en-GB" sz="1800" dirty="0" smtClean="0"/>
              <a:t>location of information </a:t>
            </a:r>
            <a:r>
              <a:rPr lang="en-GB" sz="1800" dirty="0"/>
              <a:t>can be split into two distinct </a:t>
            </a:r>
            <a:r>
              <a:rPr lang="en-GB" sz="1800" dirty="0" smtClean="0"/>
              <a:t>places; internal </a:t>
            </a:r>
            <a:r>
              <a:rPr lang="en-GB" sz="1800" dirty="0"/>
              <a:t>and </a:t>
            </a:r>
            <a:r>
              <a:rPr lang="en-GB" sz="1800" dirty="0" smtClean="0"/>
              <a:t>external, </a:t>
            </a:r>
            <a:r>
              <a:rPr lang="en-GB" sz="1800" dirty="0"/>
              <a:t>both with their merits and issues</a:t>
            </a:r>
            <a:r>
              <a:rPr lang="en-GB" sz="1800" dirty="0" smtClean="0"/>
              <a:t>. Companies will use both locations for bets effect and few companies will work independently of both. Supermarkets have suppliers as well as customers, factories are still the middle men for raw materials and customers.</a:t>
            </a:r>
          </a:p>
          <a:p>
            <a:pPr marL="285750" indent="-285750">
              <a:spcAft>
                <a:spcPts val="0"/>
              </a:spcAft>
              <a:buClr>
                <a:srgbClr val="00B050"/>
              </a:buClr>
              <a:buSzPct val="75000"/>
              <a:buFont typeface="Wingdings 3" panose="05040102010807070707" pitchFamily="18" charset="2"/>
              <a:buChar char=""/>
            </a:pPr>
            <a:r>
              <a:rPr lang="sv-SE" sz="1600" b="1" dirty="0" smtClean="0"/>
              <a:t>Internal</a:t>
            </a:r>
            <a:r>
              <a:rPr lang="sv-SE" sz="1600" dirty="0" smtClean="0"/>
              <a:t> </a:t>
            </a:r>
            <a:r>
              <a:rPr lang="sv-SE" sz="1600" dirty="0"/>
              <a:t>(e.g. financial reports, market analysis)  </a:t>
            </a:r>
            <a:r>
              <a:rPr lang="sv-SE" sz="1600" dirty="0" smtClean="0"/>
              <a:t>These include:</a:t>
            </a:r>
          </a:p>
          <a:p>
            <a:pPr marL="568325" lvl="1">
              <a:spcAft>
                <a:spcPts val="0"/>
              </a:spcAft>
              <a:buClr>
                <a:srgbClr val="00B050"/>
              </a:buClr>
            </a:pPr>
            <a:r>
              <a:rPr lang="en-GB" sz="1600" b="1" dirty="0"/>
              <a:t>Financial Information</a:t>
            </a:r>
            <a:r>
              <a:rPr lang="en-GB" sz="1600" dirty="0"/>
              <a:t>: </a:t>
            </a:r>
            <a:r>
              <a:rPr lang="en-GB" sz="1600" dirty="0" smtClean="0"/>
              <a:t>this </a:t>
            </a:r>
            <a:r>
              <a:rPr lang="en-GB" sz="1600" dirty="0"/>
              <a:t>is information related to the </a:t>
            </a:r>
            <a:r>
              <a:rPr lang="en-GB" sz="1600" dirty="0" smtClean="0"/>
              <a:t>performance </a:t>
            </a:r>
            <a:r>
              <a:rPr lang="en-GB" sz="1600" dirty="0"/>
              <a:t>and profit and loss of the company. This will include information on </a:t>
            </a:r>
            <a:r>
              <a:rPr lang="en-GB" sz="1600" dirty="0" smtClean="0"/>
              <a:t>how </a:t>
            </a:r>
            <a:r>
              <a:rPr lang="en-GB" sz="1600" dirty="0"/>
              <a:t>much you pay for items, how much you pay staff, the costs of rates and the </a:t>
            </a:r>
            <a:r>
              <a:rPr lang="en-GB" sz="1600" dirty="0" smtClean="0"/>
              <a:t>taxes </a:t>
            </a:r>
            <a:r>
              <a:rPr lang="en-GB" sz="1600" dirty="0"/>
              <a:t>that you pay as a business</a:t>
            </a:r>
            <a:r>
              <a:rPr lang="en-GB" sz="1600" dirty="0" smtClean="0"/>
              <a:t>.</a:t>
            </a:r>
          </a:p>
          <a:p>
            <a:pPr marL="568325" lvl="1">
              <a:spcAft>
                <a:spcPts val="0"/>
              </a:spcAft>
              <a:buClr>
                <a:srgbClr val="00B050"/>
              </a:buClr>
            </a:pPr>
            <a:r>
              <a:rPr lang="en-GB" sz="1600" b="1" dirty="0"/>
              <a:t>Personnel Information</a:t>
            </a:r>
            <a:r>
              <a:rPr lang="en-GB" sz="1600" dirty="0"/>
              <a:t>: </a:t>
            </a:r>
            <a:r>
              <a:rPr lang="en-GB" sz="1600" dirty="0" smtClean="0"/>
              <a:t>This </a:t>
            </a:r>
            <a:r>
              <a:rPr lang="en-GB" sz="1600" dirty="0"/>
              <a:t>is information held by the company </a:t>
            </a:r>
            <a:r>
              <a:rPr lang="en-GB" sz="1600" dirty="0" smtClean="0"/>
              <a:t>on </a:t>
            </a:r>
            <a:r>
              <a:rPr lang="en-GB" sz="1600" dirty="0"/>
              <a:t>their employees. This information must be freely available to the employee </a:t>
            </a:r>
            <a:r>
              <a:rPr lang="en-GB" sz="1600" dirty="0" smtClean="0"/>
              <a:t>any </a:t>
            </a:r>
            <a:r>
              <a:rPr lang="en-GB" sz="1600" dirty="0"/>
              <a:t>time that they request it.</a:t>
            </a:r>
            <a:endParaRPr lang="sv-SE" sz="1600" dirty="0"/>
          </a:p>
          <a:p>
            <a:pPr marL="568325" lvl="1">
              <a:spcAft>
                <a:spcPts val="0"/>
              </a:spcAft>
              <a:buClr>
                <a:srgbClr val="00B050"/>
              </a:buClr>
            </a:pPr>
            <a:r>
              <a:rPr lang="en-GB" sz="1600" b="1" dirty="0"/>
              <a:t>Marketing Information</a:t>
            </a:r>
            <a:r>
              <a:rPr lang="en-GB" sz="1600" dirty="0"/>
              <a:t>: </a:t>
            </a:r>
            <a:r>
              <a:rPr lang="en-GB" sz="1600" dirty="0" smtClean="0"/>
              <a:t>this </a:t>
            </a:r>
            <a:r>
              <a:rPr lang="en-GB" sz="1600" dirty="0"/>
              <a:t>is used by the </a:t>
            </a:r>
            <a:r>
              <a:rPr lang="en-GB" sz="1600" dirty="0" smtClean="0"/>
              <a:t>marketing </a:t>
            </a:r>
            <a:r>
              <a:rPr lang="en-GB" sz="1600" dirty="0"/>
              <a:t>team to </a:t>
            </a:r>
            <a:r>
              <a:rPr lang="en-GB" sz="1600" dirty="0" smtClean="0"/>
              <a:t>identify </a:t>
            </a:r>
            <a:r>
              <a:rPr lang="en-GB" sz="1600" dirty="0"/>
              <a:t>what products or services offered </a:t>
            </a:r>
            <a:r>
              <a:rPr lang="en-GB" sz="1600" dirty="0" smtClean="0"/>
              <a:t>are </a:t>
            </a:r>
            <a:r>
              <a:rPr lang="en-GB" sz="1600" dirty="0"/>
              <a:t>most successful. </a:t>
            </a:r>
            <a:r>
              <a:rPr lang="en-GB" sz="1600" dirty="0" smtClean="0"/>
              <a:t>They </a:t>
            </a:r>
            <a:r>
              <a:rPr lang="en-GB" sz="1600" dirty="0"/>
              <a:t>collect information from different departments such as </a:t>
            </a:r>
            <a:r>
              <a:rPr lang="en-GB" sz="1600" dirty="0" smtClean="0"/>
              <a:t>sales </a:t>
            </a:r>
            <a:r>
              <a:rPr lang="en-GB" sz="1600" dirty="0"/>
              <a:t>to promote certain products or services based on current success rates. </a:t>
            </a:r>
            <a:endParaRPr lang="en-GB" sz="1600" dirty="0" smtClean="0"/>
          </a:p>
          <a:p>
            <a:pPr marL="568325" lvl="1">
              <a:spcAft>
                <a:spcPts val="0"/>
              </a:spcAft>
              <a:buClr>
                <a:srgbClr val="00B050"/>
              </a:buClr>
            </a:pPr>
            <a:r>
              <a:rPr lang="en-GB" sz="1600" b="1" dirty="0" smtClean="0"/>
              <a:t>Purchasing </a:t>
            </a:r>
            <a:r>
              <a:rPr lang="en-GB" sz="1600" b="1" dirty="0"/>
              <a:t>Information</a:t>
            </a:r>
            <a:r>
              <a:rPr lang="en-GB" sz="1600" dirty="0"/>
              <a:t>: </a:t>
            </a:r>
            <a:r>
              <a:rPr lang="en-GB" sz="1600" dirty="0" smtClean="0"/>
              <a:t>this </a:t>
            </a:r>
            <a:r>
              <a:rPr lang="en-GB" sz="1600" dirty="0"/>
              <a:t>is collected by the purchasing </a:t>
            </a:r>
            <a:r>
              <a:rPr lang="en-GB" sz="1600" dirty="0" smtClean="0"/>
              <a:t>department </a:t>
            </a:r>
            <a:r>
              <a:rPr lang="en-GB" sz="1600" dirty="0"/>
              <a:t>who are involved with buying all of the products needed to run your </a:t>
            </a:r>
            <a:r>
              <a:rPr lang="en-GB" sz="1600" dirty="0" smtClean="0"/>
              <a:t>business.</a:t>
            </a:r>
          </a:p>
          <a:p>
            <a:pPr marL="568325" lvl="1">
              <a:spcAft>
                <a:spcPts val="0"/>
              </a:spcAft>
              <a:buClr>
                <a:srgbClr val="00B050"/>
              </a:buClr>
            </a:pPr>
            <a:r>
              <a:rPr lang="en-GB" sz="1600" b="1" dirty="0"/>
              <a:t>Sales Information</a:t>
            </a:r>
            <a:r>
              <a:rPr lang="en-GB" sz="1600" dirty="0"/>
              <a:t>: </a:t>
            </a:r>
            <a:r>
              <a:rPr lang="en-GB" sz="1600" dirty="0" smtClean="0"/>
              <a:t>this </a:t>
            </a:r>
            <a:r>
              <a:rPr lang="en-GB" sz="1600" dirty="0"/>
              <a:t>needs </a:t>
            </a:r>
            <a:r>
              <a:rPr lang="en-GB" sz="1600" dirty="0" smtClean="0"/>
              <a:t>to </a:t>
            </a:r>
            <a:r>
              <a:rPr lang="en-GB" sz="1600" dirty="0"/>
              <a:t>be monitored based on the product or services offered by your company. This </a:t>
            </a:r>
            <a:r>
              <a:rPr lang="en-GB" sz="1600" dirty="0" smtClean="0"/>
              <a:t>information </a:t>
            </a:r>
            <a:r>
              <a:rPr lang="en-GB" sz="1600" dirty="0"/>
              <a:t>needs to be passed </a:t>
            </a:r>
            <a:r>
              <a:rPr lang="en-GB" sz="1600" dirty="0" smtClean="0"/>
              <a:t>to ensure </a:t>
            </a:r>
            <a:r>
              <a:rPr lang="en-GB" sz="1600" dirty="0"/>
              <a:t>that the cost of your good or service is less than the sale price.</a:t>
            </a:r>
          </a:p>
          <a:p>
            <a:pPr marL="568325" lvl="1">
              <a:spcAft>
                <a:spcPts val="0"/>
              </a:spcAft>
              <a:buClr>
                <a:srgbClr val="00B050"/>
              </a:buClr>
            </a:pPr>
            <a:r>
              <a:rPr lang="en-GB" sz="1600" b="1" dirty="0"/>
              <a:t>Manufacturing information</a:t>
            </a:r>
            <a:r>
              <a:rPr lang="en-GB" sz="1600" dirty="0"/>
              <a:t>: This is information about the cost of manufacturing </a:t>
            </a:r>
            <a:r>
              <a:rPr lang="en-GB" sz="1600" dirty="0" smtClean="0"/>
              <a:t>goods </a:t>
            </a:r>
            <a:r>
              <a:rPr lang="en-GB" sz="1600" dirty="0"/>
              <a:t>within the </a:t>
            </a:r>
            <a:r>
              <a:rPr lang="en-GB" sz="1600" dirty="0" smtClean="0"/>
              <a:t>company and </a:t>
            </a:r>
            <a:r>
              <a:rPr lang="en-GB" sz="1600" dirty="0"/>
              <a:t>will normally include the </a:t>
            </a:r>
            <a:r>
              <a:rPr lang="en-GB" sz="1600" dirty="0" smtClean="0"/>
              <a:t>running </a:t>
            </a:r>
            <a:r>
              <a:rPr lang="en-GB" sz="1600" dirty="0"/>
              <a:t>cost of all machinery, the wages paid to production staff and the cost </a:t>
            </a:r>
            <a:r>
              <a:rPr lang="en-GB" sz="1600" dirty="0" smtClean="0"/>
              <a:t>of </a:t>
            </a:r>
            <a:r>
              <a:rPr lang="en-GB" sz="1600" dirty="0"/>
              <a:t>raw materials </a:t>
            </a:r>
            <a:r>
              <a:rPr lang="en-GB" sz="1600" dirty="0" smtClean="0"/>
              <a:t>used </a:t>
            </a:r>
            <a:r>
              <a:rPr lang="en-GB" sz="1600" dirty="0"/>
              <a:t>up in the manufacturing process</a:t>
            </a:r>
            <a:r>
              <a:rPr lang="en-GB" sz="1600" dirty="0" smtClean="0"/>
              <a:t>.</a:t>
            </a:r>
            <a:endParaRPr lang="en-GB" sz="1600" dirty="0"/>
          </a:p>
        </p:txBody>
      </p:sp>
      <p:sp>
        <p:nvSpPr>
          <p:cNvPr id="5" name="Title 2"/>
          <p:cNvSpPr>
            <a:spLocks noGrp="1"/>
          </p:cNvSpPr>
          <p:nvPr>
            <p:ph type="title"/>
          </p:nvPr>
        </p:nvSpPr>
        <p:spPr>
          <a:xfrm>
            <a:off x="70266" y="72008"/>
            <a:ext cx="8859452" cy="548680"/>
          </a:xfrm>
        </p:spPr>
        <p:txBody>
          <a:bodyPr>
            <a:noAutofit/>
          </a:bodyPr>
          <a:lstStyle/>
          <a:p>
            <a:r>
              <a:rPr lang="en-GB" sz="3600" dirty="0" smtClean="0"/>
              <a:t>5.1 - Information </a:t>
            </a:r>
            <a:r>
              <a:rPr lang="en-GB" sz="3600" dirty="0"/>
              <a:t>sources and </a:t>
            </a:r>
            <a:r>
              <a:rPr lang="en-GB" sz="3600" dirty="0" smtClean="0"/>
              <a:t>data types</a:t>
            </a:r>
            <a:endParaRPr lang="en-GB" sz="3600" dirty="0"/>
          </a:p>
        </p:txBody>
      </p:sp>
    </p:spTree>
    <p:extLst>
      <p:ext uri="{BB962C8B-B14F-4D97-AF65-F5344CB8AC3E}">
        <p14:creationId xmlns:p14="http://schemas.microsoft.com/office/powerpoint/2010/main" val="1562336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8568952" cy="5184775"/>
          </a:xfrm>
        </p:spPr>
        <p:txBody>
          <a:bodyPr numCol="1">
            <a:noAutofit/>
          </a:bodyPr>
          <a:lstStyle/>
          <a:p>
            <a:pPr marL="258763" indent="-255588">
              <a:spcAft>
                <a:spcPts val="0"/>
              </a:spcAft>
              <a:buClr>
                <a:srgbClr val="00B050"/>
              </a:buClr>
              <a:buSzPct val="75000"/>
            </a:pPr>
            <a:r>
              <a:rPr lang="en-GB" sz="1450" b="1" dirty="0" smtClean="0"/>
              <a:t>External</a:t>
            </a:r>
            <a:r>
              <a:rPr lang="en-GB" sz="1450" dirty="0" smtClean="0"/>
              <a:t>: </a:t>
            </a:r>
            <a:r>
              <a:rPr lang="en-GB" sz="1450" dirty="0"/>
              <a:t>Examples of external </a:t>
            </a:r>
            <a:r>
              <a:rPr lang="en-GB" sz="1450" dirty="0" smtClean="0"/>
              <a:t>information </a:t>
            </a:r>
            <a:r>
              <a:rPr lang="en-GB" sz="1450" dirty="0"/>
              <a:t>sources are: Government, trade groupings, commercially provided </a:t>
            </a:r>
            <a:r>
              <a:rPr lang="en-GB" sz="1450" dirty="0" smtClean="0"/>
              <a:t>information</a:t>
            </a:r>
            <a:r>
              <a:rPr lang="en-GB" sz="1450" dirty="0"/>
              <a:t>, database and research. If a company uses external sources of </a:t>
            </a:r>
            <a:r>
              <a:rPr lang="en-GB" sz="1450" dirty="0" smtClean="0"/>
              <a:t>information </a:t>
            </a:r>
            <a:r>
              <a:rPr lang="en-GB" sz="1450" dirty="0"/>
              <a:t>then they must be sure of the reliability of the data sources. Here </a:t>
            </a:r>
            <a:r>
              <a:rPr lang="en-GB" sz="1450" dirty="0" smtClean="0"/>
              <a:t>are </a:t>
            </a:r>
            <a:r>
              <a:rPr lang="en-GB" sz="1450" dirty="0"/>
              <a:t>some examples of how the company could use information supplies by external </a:t>
            </a:r>
            <a:r>
              <a:rPr lang="en-GB" sz="1450" dirty="0" smtClean="0"/>
              <a:t>sources:</a:t>
            </a:r>
          </a:p>
          <a:p>
            <a:pPr marL="444500" lvl="1">
              <a:spcAft>
                <a:spcPts val="0"/>
              </a:spcAft>
              <a:buClr>
                <a:srgbClr val="00B050"/>
              </a:buClr>
            </a:pPr>
            <a:r>
              <a:rPr lang="en-GB" sz="1450" b="1" dirty="0"/>
              <a:t>Government</a:t>
            </a:r>
            <a:r>
              <a:rPr lang="en-GB" sz="1450" dirty="0"/>
              <a:t>: </a:t>
            </a:r>
            <a:r>
              <a:rPr lang="en-GB" sz="1450" dirty="0" smtClean="0"/>
              <a:t>This comes </a:t>
            </a:r>
            <a:r>
              <a:rPr lang="en-GB" sz="1450" dirty="0"/>
              <a:t>from a </a:t>
            </a:r>
            <a:r>
              <a:rPr lang="en-GB" sz="1450" dirty="0" smtClean="0"/>
              <a:t>reliable </a:t>
            </a:r>
            <a:r>
              <a:rPr lang="en-GB" sz="1450" dirty="0"/>
              <a:t>source as this is the governing body that they business operates </a:t>
            </a:r>
            <a:r>
              <a:rPr lang="en-GB" sz="1450" dirty="0" smtClean="0"/>
              <a:t>within</a:t>
            </a:r>
            <a:r>
              <a:rPr lang="en-GB" sz="1450" dirty="0"/>
              <a:t>. Companies need to use important legal information from the Government to </a:t>
            </a:r>
            <a:r>
              <a:rPr lang="en-GB" sz="1450" dirty="0" smtClean="0"/>
              <a:t>help </a:t>
            </a:r>
            <a:r>
              <a:rPr lang="en-GB" sz="1450" dirty="0"/>
              <a:t>run the business successfully and legally. </a:t>
            </a:r>
            <a:r>
              <a:rPr lang="en-GB" sz="1450" dirty="0" smtClean="0"/>
              <a:t>For example, </a:t>
            </a:r>
            <a:r>
              <a:rPr lang="en-GB" sz="1450" dirty="0"/>
              <a:t>if the Government offered businesses grants for opening </a:t>
            </a:r>
            <a:r>
              <a:rPr lang="en-GB" sz="1450" dirty="0" smtClean="0"/>
              <a:t>manufacturing </a:t>
            </a:r>
            <a:r>
              <a:rPr lang="en-GB" sz="1450" dirty="0"/>
              <a:t>plants in areas of high unemployment a company might use this </a:t>
            </a:r>
            <a:r>
              <a:rPr lang="en-GB" sz="1450" dirty="0" smtClean="0"/>
              <a:t>information </a:t>
            </a:r>
            <a:r>
              <a:rPr lang="en-GB" sz="1450" dirty="0"/>
              <a:t>to their advantage to set up a new plant at a lower cost than in </a:t>
            </a:r>
            <a:r>
              <a:rPr lang="en-GB" sz="1450" dirty="0" smtClean="0"/>
              <a:t>another </a:t>
            </a:r>
            <a:r>
              <a:rPr lang="en-GB" sz="1450" dirty="0"/>
              <a:t>area.</a:t>
            </a:r>
            <a:endParaRPr lang="en-GB" sz="1450" dirty="0" smtClean="0"/>
          </a:p>
          <a:p>
            <a:pPr marL="444500" lvl="1">
              <a:spcAft>
                <a:spcPts val="0"/>
              </a:spcAft>
              <a:buClr>
                <a:srgbClr val="00B050"/>
              </a:buClr>
            </a:pPr>
            <a:r>
              <a:rPr lang="en-GB" sz="1450" b="1" dirty="0"/>
              <a:t>Trade Groupings</a:t>
            </a:r>
            <a:r>
              <a:rPr lang="en-GB" sz="1450" dirty="0"/>
              <a:t>: </a:t>
            </a:r>
            <a:r>
              <a:rPr lang="en-GB" sz="1450" dirty="0" smtClean="0"/>
              <a:t>This </a:t>
            </a:r>
            <a:r>
              <a:rPr lang="en-GB" sz="1450" dirty="0"/>
              <a:t>is a group of businesses that operate within </a:t>
            </a:r>
            <a:r>
              <a:rPr lang="en-GB" sz="1450" dirty="0" smtClean="0"/>
              <a:t>the </a:t>
            </a:r>
            <a:r>
              <a:rPr lang="en-GB" sz="1450" dirty="0"/>
              <a:t>same sector and not within the same location. For example tech companies </a:t>
            </a:r>
            <a:r>
              <a:rPr lang="en-GB" sz="1450" dirty="0" smtClean="0"/>
              <a:t>would </a:t>
            </a:r>
            <a:r>
              <a:rPr lang="en-GB" sz="1450" dirty="0"/>
              <a:t>be part of the Technical Trade Association and Farmers </a:t>
            </a:r>
            <a:r>
              <a:rPr lang="en-GB" sz="1450" dirty="0" smtClean="0"/>
              <a:t>part </a:t>
            </a:r>
            <a:r>
              <a:rPr lang="en-GB" sz="1450" dirty="0"/>
              <a:t>of </a:t>
            </a:r>
            <a:r>
              <a:rPr lang="en-GB" sz="1450" dirty="0" smtClean="0"/>
              <a:t>the </a:t>
            </a:r>
            <a:r>
              <a:rPr lang="en-GB" sz="1450" dirty="0"/>
              <a:t>Farming Association within a country or region. As a business being a member </a:t>
            </a:r>
            <a:r>
              <a:rPr lang="en-GB" sz="1450" dirty="0" smtClean="0"/>
              <a:t>of </a:t>
            </a:r>
            <a:r>
              <a:rPr lang="en-GB" sz="1450" dirty="0"/>
              <a:t>a trade grouping enables you to access information that helps you run your </a:t>
            </a:r>
            <a:r>
              <a:rPr lang="en-GB" sz="1450" dirty="0" smtClean="0"/>
              <a:t>business </a:t>
            </a:r>
            <a:r>
              <a:rPr lang="en-GB" sz="1450" dirty="0"/>
              <a:t>successfully. For example, solicitors are part of the legal trade and </a:t>
            </a:r>
            <a:r>
              <a:rPr lang="en-GB" sz="1450" dirty="0" smtClean="0"/>
              <a:t>will </a:t>
            </a:r>
            <a:r>
              <a:rPr lang="en-GB" sz="1450" dirty="0"/>
              <a:t>have memberships that give them access to the latest laws that the must use </a:t>
            </a:r>
            <a:r>
              <a:rPr lang="en-GB" sz="1450" dirty="0" smtClean="0"/>
              <a:t>to </a:t>
            </a:r>
            <a:r>
              <a:rPr lang="en-GB" sz="1450" dirty="0"/>
              <a:t>support their clients in the best possible way. </a:t>
            </a:r>
            <a:endParaRPr lang="en-GB" sz="1450" dirty="0" smtClean="0"/>
          </a:p>
          <a:p>
            <a:pPr marL="444500" lvl="1">
              <a:spcAft>
                <a:spcPts val="0"/>
              </a:spcAft>
              <a:buClr>
                <a:srgbClr val="00B050"/>
              </a:buClr>
            </a:pPr>
            <a:r>
              <a:rPr lang="en-GB" sz="1450" b="1" dirty="0"/>
              <a:t>Commercially Provided</a:t>
            </a:r>
            <a:r>
              <a:rPr lang="en-GB" sz="1450" dirty="0"/>
              <a:t>: Companies can use </a:t>
            </a:r>
            <a:r>
              <a:rPr lang="en-GB" sz="1450" dirty="0" smtClean="0"/>
              <a:t>this </a:t>
            </a:r>
            <a:r>
              <a:rPr lang="en-GB" sz="1450" dirty="0"/>
              <a:t>information to </a:t>
            </a:r>
            <a:r>
              <a:rPr lang="en-GB" sz="1450" dirty="0" smtClean="0"/>
              <a:t>help </a:t>
            </a:r>
            <a:r>
              <a:rPr lang="en-GB" sz="1450" dirty="0"/>
              <a:t>them make the correct business decisions. These decisions are made based on </a:t>
            </a:r>
            <a:r>
              <a:rPr lang="en-GB" sz="1450" dirty="0" smtClean="0"/>
              <a:t>information </a:t>
            </a:r>
            <a:r>
              <a:rPr lang="en-GB" sz="1450" dirty="0"/>
              <a:t>made available to them from other companies. For example, a hotel </a:t>
            </a:r>
            <a:r>
              <a:rPr lang="en-GB" sz="1450" dirty="0" smtClean="0"/>
              <a:t>group </a:t>
            </a:r>
            <a:r>
              <a:rPr lang="en-GB" sz="1450" dirty="0"/>
              <a:t>might use the information about the number of flights to and from a number </a:t>
            </a:r>
            <a:r>
              <a:rPr lang="en-GB" sz="1450" dirty="0" smtClean="0"/>
              <a:t>of </a:t>
            </a:r>
            <a:r>
              <a:rPr lang="en-GB" sz="1450" dirty="0"/>
              <a:t>airports along with the information on the number of hotels beside each </a:t>
            </a:r>
            <a:r>
              <a:rPr lang="en-GB" sz="1450" dirty="0" smtClean="0"/>
              <a:t>airport </a:t>
            </a:r>
            <a:r>
              <a:rPr lang="en-GB" sz="1450" dirty="0"/>
              <a:t>to make a decision on where to open their newest hotel</a:t>
            </a:r>
            <a:r>
              <a:rPr lang="en-GB" sz="1450" dirty="0" smtClean="0"/>
              <a:t>.</a:t>
            </a:r>
          </a:p>
          <a:p>
            <a:pPr marL="444500" lvl="1">
              <a:spcAft>
                <a:spcPts val="0"/>
              </a:spcAft>
              <a:buClr>
                <a:srgbClr val="00B050"/>
              </a:buClr>
            </a:pPr>
            <a:r>
              <a:rPr lang="en-GB" sz="1450" b="1" dirty="0"/>
              <a:t>Databases &amp; Research</a:t>
            </a:r>
            <a:r>
              <a:rPr lang="en-GB" sz="1450" dirty="0"/>
              <a:t>: Companies can research information that might help them </a:t>
            </a:r>
            <a:r>
              <a:rPr lang="en-GB" sz="1450" dirty="0" smtClean="0"/>
              <a:t>increase </a:t>
            </a:r>
            <a:r>
              <a:rPr lang="en-GB" sz="1450" dirty="0"/>
              <a:t>the sales and level of interest in their business. The key thing to </a:t>
            </a:r>
            <a:r>
              <a:rPr lang="en-GB" sz="1450" dirty="0" smtClean="0"/>
              <a:t>researching </a:t>
            </a:r>
            <a:r>
              <a:rPr lang="en-GB" sz="1450" dirty="0"/>
              <a:t>information that helps run your business to ensure it is accurate </a:t>
            </a:r>
            <a:r>
              <a:rPr lang="en-GB" sz="1450" dirty="0" smtClean="0"/>
              <a:t>and </a:t>
            </a:r>
            <a:r>
              <a:rPr lang="en-GB" sz="1450" dirty="0"/>
              <a:t>reliable. Some companies will pay to access commercially available databases </a:t>
            </a:r>
            <a:r>
              <a:rPr lang="en-GB" sz="1450" dirty="0" smtClean="0"/>
              <a:t>that </a:t>
            </a:r>
            <a:r>
              <a:rPr lang="en-GB" sz="1450" dirty="0"/>
              <a:t>offer a range of information directly based on their business sector.</a:t>
            </a:r>
          </a:p>
        </p:txBody>
      </p:sp>
      <p:sp>
        <p:nvSpPr>
          <p:cNvPr id="5" name="Title 2"/>
          <p:cNvSpPr>
            <a:spLocks noGrp="1"/>
          </p:cNvSpPr>
          <p:nvPr>
            <p:ph type="title"/>
          </p:nvPr>
        </p:nvSpPr>
        <p:spPr>
          <a:xfrm>
            <a:off x="70266" y="72008"/>
            <a:ext cx="8859452" cy="548680"/>
          </a:xfrm>
        </p:spPr>
        <p:txBody>
          <a:bodyPr>
            <a:noAutofit/>
          </a:bodyPr>
          <a:lstStyle/>
          <a:p>
            <a:r>
              <a:rPr lang="en-GB" sz="3600" dirty="0" smtClean="0"/>
              <a:t>5.1 - Information </a:t>
            </a:r>
            <a:r>
              <a:rPr lang="en-GB" sz="3600" dirty="0"/>
              <a:t>sources and </a:t>
            </a:r>
            <a:r>
              <a:rPr lang="en-GB" sz="3600" dirty="0" smtClean="0"/>
              <a:t>data types</a:t>
            </a:r>
            <a:endParaRPr lang="en-GB" sz="3600" dirty="0"/>
          </a:p>
        </p:txBody>
      </p:sp>
    </p:spTree>
    <p:extLst>
      <p:ext uri="{BB962C8B-B14F-4D97-AF65-F5344CB8AC3E}">
        <p14:creationId xmlns:p14="http://schemas.microsoft.com/office/powerpoint/2010/main" val="817751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1521" y="1052736"/>
            <a:ext cx="6768752" cy="5472113"/>
          </a:xfrm>
        </p:spPr>
        <p:txBody>
          <a:bodyPr numCol="1">
            <a:noAutofit/>
          </a:bodyPr>
          <a:lstStyle/>
          <a:p>
            <a:pPr marL="255588" indent="-255588">
              <a:spcAft>
                <a:spcPts val="0"/>
              </a:spcAft>
              <a:buClr>
                <a:srgbClr val="00B050"/>
              </a:buClr>
              <a:buSzPct val="75000"/>
              <a:buFont typeface="Wingdings 3" panose="05040102010807070707" pitchFamily="18" charset="2"/>
              <a:buChar char=""/>
            </a:pPr>
            <a:r>
              <a:rPr lang="en-GB" sz="1400" dirty="0" smtClean="0"/>
              <a:t>Sourced information can be split into two distinct categories; primary and secondary, both with their merits and issues.</a:t>
            </a:r>
          </a:p>
          <a:p>
            <a:pPr marL="255588" indent="-255588">
              <a:spcAft>
                <a:spcPts val="0"/>
              </a:spcAft>
              <a:buClr>
                <a:srgbClr val="00B050"/>
              </a:buClr>
              <a:buSzPct val="75000"/>
              <a:buFont typeface="Wingdings 3" panose="05040102010807070707" pitchFamily="18" charset="2"/>
              <a:buChar char=""/>
            </a:pPr>
            <a:r>
              <a:rPr lang="en-GB" sz="1400" b="1" dirty="0" smtClean="0"/>
              <a:t>Primary research </a:t>
            </a:r>
            <a:r>
              <a:rPr lang="en-GB" sz="1400" dirty="0" smtClean="0"/>
              <a:t>(field research) involves the collection of data that does not already exist. This can be achieved through numerous forms, including questionnaires and interviews.  This is research the company carries out itself, with its own staff, for its own purpose. There are obvious </a:t>
            </a:r>
            <a:r>
              <a:rPr lang="en-GB" sz="1400" b="1" dirty="0" smtClean="0"/>
              <a:t>benefits</a:t>
            </a:r>
            <a:r>
              <a:rPr lang="en-GB" sz="1400" dirty="0" smtClean="0"/>
              <a:t> to this kind of research:</a:t>
            </a:r>
          </a:p>
          <a:p>
            <a:pPr lvl="1">
              <a:spcAft>
                <a:spcPts val="0"/>
              </a:spcAft>
              <a:buClr>
                <a:srgbClr val="00B050"/>
              </a:buClr>
            </a:pPr>
            <a:r>
              <a:rPr lang="en-GB" sz="1400" dirty="0" smtClean="0"/>
              <a:t>Can be tailored to the companies needs</a:t>
            </a:r>
          </a:p>
          <a:p>
            <a:pPr lvl="1">
              <a:spcAft>
                <a:spcPts val="0"/>
              </a:spcAft>
              <a:buClr>
                <a:srgbClr val="00B050"/>
              </a:buClr>
            </a:pPr>
            <a:r>
              <a:rPr lang="en-GB" sz="1400" dirty="0" smtClean="0"/>
              <a:t>Company can control the flow of information</a:t>
            </a:r>
          </a:p>
          <a:p>
            <a:pPr lvl="1">
              <a:spcAft>
                <a:spcPts val="0"/>
              </a:spcAft>
              <a:buClr>
                <a:srgbClr val="00B050"/>
              </a:buClr>
            </a:pPr>
            <a:r>
              <a:rPr lang="en-GB" sz="1400" dirty="0" smtClean="0"/>
              <a:t>Can be adapted on the spot to gauge additional opinion</a:t>
            </a:r>
          </a:p>
          <a:p>
            <a:pPr marL="255588" indent="-255588">
              <a:spcAft>
                <a:spcPts val="0"/>
              </a:spcAft>
              <a:buClr>
                <a:srgbClr val="00B050"/>
              </a:buClr>
              <a:buSzPct val="75000"/>
              <a:buFont typeface="Wingdings 3" panose="05040102010807070707" pitchFamily="18" charset="2"/>
              <a:buChar char=""/>
            </a:pPr>
            <a:r>
              <a:rPr lang="en-GB" sz="1400" dirty="0" smtClean="0"/>
              <a:t>There are many </a:t>
            </a:r>
            <a:r>
              <a:rPr lang="en-GB" sz="1400" b="1" dirty="0" smtClean="0"/>
              <a:t>pitfalls</a:t>
            </a:r>
            <a:r>
              <a:rPr lang="en-GB" sz="1400" dirty="0" smtClean="0"/>
              <a:t> for this type of research:</a:t>
            </a:r>
          </a:p>
          <a:p>
            <a:pPr lvl="1">
              <a:spcAft>
                <a:spcPts val="0"/>
              </a:spcAft>
              <a:buClr>
                <a:srgbClr val="00B050"/>
              </a:buClr>
            </a:pPr>
            <a:r>
              <a:rPr lang="en-GB" sz="1400" dirty="0" smtClean="0"/>
              <a:t>Could be very expensive because many people need to be contacted.</a:t>
            </a:r>
          </a:p>
          <a:p>
            <a:pPr lvl="1">
              <a:spcAft>
                <a:spcPts val="0"/>
              </a:spcAft>
              <a:buClr>
                <a:srgbClr val="00B050"/>
              </a:buClr>
            </a:pPr>
            <a:r>
              <a:rPr lang="en-GB" sz="1400" dirty="0" smtClean="0"/>
              <a:t>Take a long time and be out of date when the research is complete.</a:t>
            </a:r>
          </a:p>
          <a:p>
            <a:pPr lvl="1">
              <a:spcAft>
                <a:spcPts val="0"/>
              </a:spcAft>
              <a:buClr>
                <a:srgbClr val="00B050"/>
              </a:buClr>
            </a:pPr>
            <a:r>
              <a:rPr lang="en-GB" sz="1400" dirty="0" smtClean="0"/>
              <a:t>People may not reply if emails or letters used. </a:t>
            </a:r>
          </a:p>
          <a:p>
            <a:pPr marL="255588" indent="-255588">
              <a:spcAft>
                <a:spcPts val="0"/>
              </a:spcAft>
              <a:buClr>
                <a:srgbClr val="00B050"/>
              </a:buClr>
              <a:buSzPct val="75000"/>
              <a:buFont typeface="Wingdings 3" panose="05040102010807070707" pitchFamily="18" charset="2"/>
              <a:buChar char=""/>
            </a:pPr>
            <a:r>
              <a:rPr lang="en-GB" sz="1400" b="1" dirty="0" smtClean="0"/>
              <a:t>Secondary research</a:t>
            </a:r>
            <a:r>
              <a:rPr lang="en-GB" sz="1400" dirty="0" smtClean="0"/>
              <a:t> (desk research) involves the summary or collation of existing research rather than primary research, where data is collected from, for example, research subjects or experiments.  Basically using someone else’s primary research to aid your own research problem. The benefits include:</a:t>
            </a:r>
          </a:p>
          <a:p>
            <a:pPr lvl="1">
              <a:spcAft>
                <a:spcPts val="0"/>
              </a:spcAft>
              <a:buClr>
                <a:srgbClr val="00B050"/>
              </a:buClr>
            </a:pPr>
            <a:r>
              <a:rPr lang="en-GB" sz="1400" dirty="0" smtClean="0"/>
              <a:t>Companies hired know what they are doing and where to look for information</a:t>
            </a:r>
          </a:p>
          <a:p>
            <a:pPr lvl="1">
              <a:spcAft>
                <a:spcPts val="0"/>
              </a:spcAft>
              <a:buClr>
                <a:srgbClr val="00B050"/>
              </a:buClr>
            </a:pPr>
            <a:r>
              <a:rPr lang="en-GB" sz="1400" dirty="0" smtClean="0"/>
              <a:t>Companies hired can analyse information</a:t>
            </a:r>
          </a:p>
          <a:p>
            <a:pPr lvl="1">
              <a:spcAft>
                <a:spcPts val="0"/>
              </a:spcAft>
              <a:buClr>
                <a:srgbClr val="00B050"/>
              </a:buClr>
            </a:pPr>
            <a:r>
              <a:rPr lang="en-GB" sz="1400" dirty="0" smtClean="0"/>
              <a:t>It is easier to get someone else to do the work</a:t>
            </a:r>
          </a:p>
          <a:p>
            <a:pPr lvl="1">
              <a:spcAft>
                <a:spcPts val="0"/>
              </a:spcAft>
              <a:buClr>
                <a:srgbClr val="00B050"/>
              </a:buClr>
            </a:pPr>
            <a:r>
              <a:rPr lang="en-GB" sz="1400" dirty="0" smtClean="0"/>
              <a:t>Does not require additional staffing</a:t>
            </a:r>
          </a:p>
          <a:p>
            <a:pPr marL="255588" indent="-255588">
              <a:spcAft>
                <a:spcPts val="0"/>
              </a:spcAft>
              <a:buClr>
                <a:srgbClr val="00B050"/>
              </a:buClr>
            </a:pPr>
            <a:r>
              <a:rPr lang="en-GB" sz="1400" dirty="0" smtClean="0"/>
              <a:t>Disadvantages include:</a:t>
            </a:r>
          </a:p>
          <a:p>
            <a:pPr lvl="1">
              <a:spcAft>
                <a:spcPts val="0"/>
              </a:spcAft>
              <a:buClr>
                <a:srgbClr val="00B050"/>
              </a:buClr>
            </a:pPr>
            <a:r>
              <a:rPr lang="en-GB" sz="1400" dirty="0" smtClean="0"/>
              <a:t>Can be expensive</a:t>
            </a:r>
          </a:p>
          <a:p>
            <a:pPr lvl="1">
              <a:spcAft>
                <a:spcPts val="0"/>
              </a:spcAft>
              <a:buClr>
                <a:srgbClr val="00B050"/>
              </a:buClr>
            </a:pPr>
            <a:r>
              <a:rPr lang="en-GB" sz="1400" dirty="0" smtClean="0"/>
              <a:t>Relies on the honesty of the external body</a:t>
            </a:r>
          </a:p>
          <a:p>
            <a:pPr lvl="1">
              <a:spcAft>
                <a:spcPts val="0"/>
              </a:spcAft>
              <a:buClr>
                <a:srgbClr val="00B050"/>
              </a:buClr>
            </a:pPr>
            <a:r>
              <a:rPr lang="en-GB" sz="1400" dirty="0" smtClean="0"/>
              <a:t>Can be too specific and non adaptable.</a:t>
            </a:r>
            <a:endParaRPr lang="en-GB" sz="1400" dirty="0"/>
          </a:p>
        </p:txBody>
      </p:sp>
      <p:graphicFrame>
        <p:nvGraphicFramePr>
          <p:cNvPr id="4" name="Table 3"/>
          <p:cNvGraphicFramePr>
            <a:graphicFrameLocks noGrp="1"/>
          </p:cNvGraphicFramePr>
          <p:nvPr>
            <p:extLst>
              <p:ext uri="{D42A27DB-BD31-4B8C-83A1-F6EECF244321}">
                <p14:modId xmlns:p14="http://schemas.microsoft.com/office/powerpoint/2010/main" val="3395555564"/>
              </p:ext>
            </p:extLst>
          </p:nvPr>
        </p:nvGraphicFramePr>
        <p:xfrm>
          <a:off x="7128594" y="1052736"/>
          <a:ext cx="1691878" cy="55899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Information be Secondary and External</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Why does a 2 minute survey take 20 minutes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wrong with Internet information</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could Brexit polls have got it so wrong</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79% of statistics are made up like this one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Would voting be easier if it could be done with an App and </a:t>
                      </a:r>
                      <a:r>
                        <a:rPr lang="en-GB" sz="1500" baseline="0" dirty="0" err="1" smtClean="0">
                          <a:solidFill>
                            <a:schemeClr val="tx1"/>
                          </a:solidFill>
                          <a:effectLst/>
                          <a:latin typeface="Arial" pitchFamily="34" charset="0"/>
                          <a:ea typeface="Times New Roman"/>
                          <a:cs typeface="Arial" pitchFamily="34" charset="0"/>
                        </a:rPr>
                        <a:t>biometircs</a:t>
                      </a:r>
                      <a:r>
                        <a:rPr lang="en-GB" sz="1500" baseline="0" dirty="0" smtClean="0">
                          <a:solidFill>
                            <a:schemeClr val="tx1"/>
                          </a:solidFill>
                          <a:effectLst/>
                          <a:latin typeface="Arial" pitchFamily="34" charset="0"/>
                          <a:ea typeface="Times New Roman"/>
                          <a:cs typeface="Arial" pitchFamily="34" charset="0"/>
                        </a:rPr>
                        <a:t>.</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70266" y="72008"/>
            <a:ext cx="8859452" cy="548680"/>
          </a:xfrm>
        </p:spPr>
        <p:txBody>
          <a:bodyPr>
            <a:noAutofit/>
          </a:bodyPr>
          <a:lstStyle/>
          <a:p>
            <a:r>
              <a:rPr lang="en-GB" sz="3600" dirty="0" smtClean="0"/>
              <a:t>5.1 - Information </a:t>
            </a:r>
            <a:r>
              <a:rPr lang="en-GB" sz="3600" dirty="0"/>
              <a:t>sources and </a:t>
            </a:r>
            <a:r>
              <a:rPr lang="en-GB" sz="3600" dirty="0" smtClean="0"/>
              <a:t>data types</a:t>
            </a:r>
            <a:endParaRPr lang="en-GB" sz="3600" dirty="0"/>
          </a:p>
        </p:txBody>
      </p:sp>
    </p:spTree>
    <p:extLst>
      <p:ext uri="{BB962C8B-B14F-4D97-AF65-F5344CB8AC3E}">
        <p14:creationId xmlns:p14="http://schemas.microsoft.com/office/powerpoint/2010/main" val="3121947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600" dirty="0" smtClean="0"/>
              <a:t>5.1 - Information </a:t>
            </a:r>
            <a:r>
              <a:rPr lang="en-GB" sz="3600" dirty="0"/>
              <a:t>sources and </a:t>
            </a:r>
            <a:r>
              <a:rPr lang="en-GB" sz="3600" dirty="0" smtClean="0"/>
              <a:t>data types</a:t>
            </a:r>
            <a:endParaRPr lang="en-GB" sz="3600" dirty="0"/>
          </a:p>
        </p:txBody>
      </p:sp>
      <p:sp>
        <p:nvSpPr>
          <p:cNvPr id="2" name="Content Placeholder 1"/>
          <p:cNvSpPr>
            <a:spLocks noGrp="1"/>
          </p:cNvSpPr>
          <p:nvPr>
            <p:ph idx="4294967295"/>
          </p:nvPr>
        </p:nvSpPr>
        <p:spPr>
          <a:xfrm>
            <a:off x="251519" y="1052513"/>
            <a:ext cx="6877075" cy="4968875"/>
          </a:xfrm>
        </p:spPr>
        <p:txBody>
          <a:bodyPr numCol="1">
            <a:noAutofit/>
          </a:bodyPr>
          <a:lstStyle/>
          <a:p>
            <a:pPr marL="284163" indent="-255588">
              <a:buClr>
                <a:srgbClr val="00B050"/>
              </a:buClr>
              <a:buSzPct val="75000"/>
              <a:buFont typeface="Wingdings 3" panose="05040102010807070707" pitchFamily="18" charset="2"/>
              <a:buChar char=""/>
            </a:pPr>
            <a:r>
              <a:rPr lang="en-GB" sz="1600" dirty="0" smtClean="0"/>
              <a:t>Sourced </a:t>
            </a:r>
            <a:r>
              <a:rPr lang="en-GB" sz="1600" dirty="0"/>
              <a:t>information can be split into two distinct </a:t>
            </a:r>
            <a:r>
              <a:rPr lang="en-GB" sz="1600" dirty="0" smtClean="0"/>
              <a:t>types of response; qualitative </a:t>
            </a:r>
            <a:r>
              <a:rPr lang="en-GB" sz="1600" dirty="0"/>
              <a:t>and </a:t>
            </a:r>
            <a:r>
              <a:rPr lang="en-GB" sz="1600" dirty="0" smtClean="0"/>
              <a:t>quantitative, </a:t>
            </a:r>
            <a:r>
              <a:rPr lang="en-GB" sz="1600" dirty="0"/>
              <a:t>both with their merits and issues.</a:t>
            </a:r>
          </a:p>
          <a:p>
            <a:pPr marL="284163" indent="-255588">
              <a:buClr>
                <a:srgbClr val="00B050"/>
              </a:buClr>
              <a:buSzPct val="75000"/>
              <a:buFont typeface="Wingdings 3" panose="05040102010807070707" pitchFamily="18" charset="2"/>
              <a:buChar char=""/>
            </a:pPr>
            <a:r>
              <a:rPr lang="en-GB" sz="1600" b="1" dirty="0" smtClean="0"/>
              <a:t>Qualitative </a:t>
            </a:r>
            <a:r>
              <a:rPr lang="en-GB" sz="1600" b="1" dirty="0"/>
              <a:t>methods</a:t>
            </a:r>
            <a:r>
              <a:rPr lang="en-GB" sz="1600" dirty="0"/>
              <a:t> are ways of collecting data which are concerned with describing </a:t>
            </a:r>
            <a:r>
              <a:rPr lang="en-GB" sz="1600" dirty="0" smtClean="0"/>
              <a:t>purpose and meaning, reasons for things, </a:t>
            </a:r>
            <a:r>
              <a:rPr lang="en-GB" sz="1600" dirty="0"/>
              <a:t>rather than with drawing statistical </a:t>
            </a:r>
            <a:r>
              <a:rPr lang="en-GB" sz="1600" dirty="0" smtClean="0"/>
              <a:t>responses.  </a:t>
            </a:r>
            <a:r>
              <a:rPr lang="en-GB" sz="1600" dirty="0"/>
              <a:t>What qualitative methods (e.g. case studies and interviews) lose on reliability they gain in terms of validity.  They provide a more in depth </a:t>
            </a:r>
            <a:r>
              <a:rPr lang="en-GB" sz="1600" dirty="0" smtClean="0"/>
              <a:t>description, opinion based responses that can be used to judge why rather than how many. Examples include Why, How, For what reason, In your opinion etc.</a:t>
            </a:r>
            <a:endParaRPr lang="en-GB" sz="1600" dirty="0"/>
          </a:p>
          <a:p>
            <a:pPr marL="284163" indent="-255588">
              <a:buClr>
                <a:srgbClr val="00B050"/>
              </a:buClr>
              <a:buSzPct val="75000"/>
              <a:buFont typeface="Wingdings 3" panose="05040102010807070707" pitchFamily="18" charset="2"/>
              <a:buChar char=""/>
            </a:pPr>
            <a:r>
              <a:rPr lang="en-GB" sz="1600" b="1" dirty="0"/>
              <a:t>Quantitative methods</a:t>
            </a:r>
            <a:r>
              <a:rPr lang="en-GB" sz="1600" dirty="0"/>
              <a:t> </a:t>
            </a:r>
            <a:r>
              <a:rPr lang="en-GB" sz="1600" dirty="0" smtClean="0"/>
              <a:t>allow for statistically </a:t>
            </a:r>
            <a:r>
              <a:rPr lang="en-GB" sz="1600" dirty="0"/>
              <a:t>reliable information obtained from numerical measurement to be backed up by and enriched by information about the research participants' explanations. </a:t>
            </a:r>
            <a:r>
              <a:rPr lang="en-GB" sz="1600" dirty="0" smtClean="0"/>
              <a:t>They are results that can be calculated</a:t>
            </a:r>
            <a:r>
              <a:rPr lang="en-GB" sz="1600" dirty="0"/>
              <a:t>, formulated, put into </a:t>
            </a:r>
            <a:r>
              <a:rPr lang="en-GB" sz="1600" dirty="0" smtClean="0"/>
              <a:t>Spread sheets </a:t>
            </a:r>
            <a:r>
              <a:rPr lang="en-GB" sz="1600" dirty="0"/>
              <a:t>and drawn up, </a:t>
            </a:r>
            <a:r>
              <a:rPr lang="en-GB" sz="1600" dirty="0" smtClean="0"/>
              <a:t>used as information that can be queried, sorted and defined against previous and future information. Examples include Yes/No, out of ten, &gt; or &lt;. Even single answer responses can be </a:t>
            </a:r>
            <a:r>
              <a:rPr lang="en-GB" sz="1600" dirty="0"/>
              <a:t>added </a:t>
            </a:r>
            <a:r>
              <a:rPr lang="en-GB" sz="1600" dirty="0" smtClean="0"/>
              <a:t>up if there is a restriction on the possible responses.</a:t>
            </a:r>
          </a:p>
          <a:p>
            <a:pPr marL="0" indent="0">
              <a:buNone/>
            </a:pPr>
            <a:r>
              <a:rPr lang="en-GB" sz="1600" b="1" dirty="0" smtClean="0">
                <a:solidFill>
                  <a:srgbClr val="FF0000"/>
                </a:solidFill>
              </a:rPr>
              <a:t>Task 1 - </a:t>
            </a:r>
            <a:r>
              <a:rPr lang="en-GB" sz="1600" dirty="0" smtClean="0">
                <a:solidFill>
                  <a:srgbClr val="FF0000"/>
                </a:solidFill>
              </a:rPr>
              <a:t>Describe the features of Information Sources and outline the advantages and disadvantages of each.</a:t>
            </a:r>
          </a:p>
        </p:txBody>
      </p:sp>
      <p:graphicFrame>
        <p:nvGraphicFramePr>
          <p:cNvPr id="4" name="Table 3"/>
          <p:cNvGraphicFramePr>
            <a:graphicFrameLocks noGrp="1"/>
          </p:cNvGraphicFramePr>
          <p:nvPr>
            <p:extLst>
              <p:ext uri="{D42A27DB-BD31-4B8C-83A1-F6EECF244321}">
                <p14:modId xmlns:p14="http://schemas.microsoft.com/office/powerpoint/2010/main" val="314241423"/>
              </p:ext>
            </p:extLst>
          </p:nvPr>
        </p:nvGraphicFramePr>
        <p:xfrm>
          <a:off x="323528" y="6021288"/>
          <a:ext cx="6624735" cy="609600"/>
        </p:xfrm>
        <a:graphic>
          <a:graphicData uri="http://schemas.openxmlformats.org/drawingml/2006/table">
            <a:tbl>
              <a:tblPr firstRow="1" bandRow="1">
                <a:tableStyleId>{5C22544A-7EE6-4342-B048-85BDC9FD1C3A}</a:tableStyleId>
              </a:tblPr>
              <a:tblGrid>
                <a:gridCol w="2208245"/>
                <a:gridCol w="2208245"/>
                <a:gridCol w="2208245"/>
              </a:tblGrid>
              <a:tr h="263211">
                <a:tc>
                  <a:txBody>
                    <a:bodyPr/>
                    <a:lstStyle/>
                    <a:p>
                      <a:pPr algn="ctr"/>
                      <a:r>
                        <a:rPr lang="en-GB" sz="1400" b="1" dirty="0" smtClean="0">
                          <a:latin typeface="Arial" panose="020B0604020202020204" pitchFamily="34" charset="0"/>
                          <a:cs typeface="Arial" panose="020B0604020202020204" pitchFamily="34" charset="0"/>
                        </a:rPr>
                        <a:t>Internal</a:t>
                      </a:r>
                      <a:endParaRPr lang="en-GB" sz="1400" b="1" dirty="0">
                        <a:latin typeface="Arial" panose="020B0604020202020204" pitchFamily="34" charset="0"/>
                        <a:cs typeface="Arial" panose="020B0604020202020204" pitchFamily="34" charset="0"/>
                      </a:endParaRPr>
                    </a:p>
                  </a:txBody>
                  <a:tcPr/>
                </a:tc>
                <a:tc>
                  <a:txBody>
                    <a:bodyPr/>
                    <a:lstStyle/>
                    <a:p>
                      <a:pPr algn="ctr"/>
                      <a:r>
                        <a:rPr lang="en-GB" sz="1400" b="1" dirty="0" smtClean="0">
                          <a:latin typeface="Arial" panose="020B0604020202020204" pitchFamily="34" charset="0"/>
                          <a:cs typeface="Arial" panose="020B0604020202020204" pitchFamily="34" charset="0"/>
                        </a:rPr>
                        <a:t>Qualitative</a:t>
                      </a:r>
                      <a:endParaRPr lang="en-GB" sz="1400" b="1" dirty="0">
                        <a:latin typeface="Arial" panose="020B0604020202020204" pitchFamily="34" charset="0"/>
                        <a:cs typeface="Arial" panose="020B0604020202020204" pitchFamily="34" charset="0"/>
                      </a:endParaRPr>
                    </a:p>
                  </a:txBody>
                  <a:tcPr/>
                </a:tc>
                <a:tc>
                  <a:txBody>
                    <a:bodyPr/>
                    <a:lstStyle/>
                    <a:p>
                      <a:pPr algn="ctr"/>
                      <a:r>
                        <a:rPr lang="en-GB" sz="1400" b="1" dirty="0" smtClean="0">
                          <a:latin typeface="Arial" panose="020B0604020202020204" pitchFamily="34" charset="0"/>
                          <a:cs typeface="Arial" panose="020B0604020202020204" pitchFamily="34" charset="0"/>
                        </a:rPr>
                        <a:t>Primary</a:t>
                      </a:r>
                      <a:endParaRPr lang="en-GB" sz="1400" b="1" dirty="0">
                        <a:latin typeface="Arial" panose="020B0604020202020204" pitchFamily="34" charset="0"/>
                        <a:cs typeface="Arial" panose="020B0604020202020204" pitchFamily="34" charset="0"/>
                      </a:endParaRPr>
                    </a:p>
                  </a:txBody>
                  <a:tcPr/>
                </a:tc>
              </a:tr>
              <a:tr h="263211">
                <a:tc>
                  <a:txBody>
                    <a:bodyPr/>
                    <a:lstStyle/>
                    <a:p>
                      <a:pPr algn="ctr"/>
                      <a:r>
                        <a:rPr lang="en-GB" sz="1400" b="1" dirty="0" smtClean="0">
                          <a:latin typeface="Arial" panose="020B0604020202020204" pitchFamily="34" charset="0"/>
                          <a:cs typeface="Arial" panose="020B0604020202020204" pitchFamily="34" charset="0"/>
                        </a:rPr>
                        <a:t>External</a:t>
                      </a:r>
                      <a:endParaRPr lang="en-GB" sz="1400" b="1" dirty="0">
                        <a:latin typeface="Arial" panose="020B0604020202020204" pitchFamily="34" charset="0"/>
                        <a:cs typeface="Arial" panose="020B0604020202020204" pitchFamily="34" charset="0"/>
                      </a:endParaRPr>
                    </a:p>
                  </a:txBody>
                  <a:tcPr/>
                </a:tc>
                <a:tc>
                  <a:txBody>
                    <a:bodyPr/>
                    <a:lstStyle/>
                    <a:p>
                      <a:pPr algn="ctr"/>
                      <a:r>
                        <a:rPr lang="en-GB" sz="1400" b="1" dirty="0" smtClean="0">
                          <a:latin typeface="Arial" panose="020B0604020202020204" pitchFamily="34" charset="0"/>
                          <a:cs typeface="Arial" panose="020B0604020202020204" pitchFamily="34" charset="0"/>
                        </a:rPr>
                        <a:t>Quantitative</a:t>
                      </a:r>
                      <a:endParaRPr lang="en-GB" sz="1400" b="1" dirty="0">
                        <a:latin typeface="Arial" panose="020B0604020202020204" pitchFamily="34" charset="0"/>
                        <a:cs typeface="Arial" panose="020B0604020202020204" pitchFamily="34" charset="0"/>
                      </a:endParaRPr>
                    </a:p>
                  </a:txBody>
                  <a:tcPr/>
                </a:tc>
                <a:tc>
                  <a:txBody>
                    <a:bodyPr/>
                    <a:lstStyle/>
                    <a:p>
                      <a:pPr algn="ctr"/>
                      <a:r>
                        <a:rPr lang="en-GB" sz="1400" b="1" dirty="0" smtClean="0">
                          <a:latin typeface="Arial" panose="020B0604020202020204" pitchFamily="34" charset="0"/>
                          <a:cs typeface="Arial" panose="020B0604020202020204" pitchFamily="34" charset="0"/>
                        </a:rPr>
                        <a:t>Secondary</a:t>
                      </a:r>
                      <a:endParaRPr lang="en-GB" sz="1400" b="1" dirty="0">
                        <a:latin typeface="Arial" panose="020B0604020202020204" pitchFamily="34" charset="0"/>
                        <a:cs typeface="Arial" panose="020B0604020202020204" pitchFamily="34" charset="0"/>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83151217"/>
              </p:ext>
            </p:extLst>
          </p:nvPr>
        </p:nvGraphicFramePr>
        <p:xfrm>
          <a:off x="7128594" y="1052736"/>
          <a:ext cx="1691878" cy="5589916"/>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691878"/>
              </a:tblGrid>
              <a:tr h="408316">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90649">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Can Information be Secondary and External</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Why does a 2 minute survey take 20 minutes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wrong with Internet information</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could Brexit polls have got it so wrong</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79% of statistics are made up like this one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Would voting be easier if it could be done with an App and biometrics.</a:t>
                      </a:r>
                      <a:endParaRPr lang="en-GB" sz="150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8" name="Picture 7"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052737"/>
            <a:ext cx="1584176" cy="3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3396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2.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2.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76DD945F-B7B0-4691-A0D0-E2EAD6DA23B3}">
  <ds:schemaRefs>
    <ds:schemaRef ds:uri="http://schemas.microsoft.com/office/2006/documentManagement/types"/>
    <ds:schemaRef ds:uri="http://www.w3.org/XML/1998/namespace"/>
    <ds:schemaRef ds:uri="http://purl.org/dc/elements/1.1/"/>
    <ds:schemaRef ds:uri="http://purl.org/dc/terms/"/>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Enderoth</Template>
  <TotalTime>33300</TotalTime>
  <Words>3501</Words>
  <Application>Microsoft Office PowerPoint</Application>
  <PresentationFormat>On-screen Show (4:3)</PresentationFormat>
  <Paragraphs>293</Paragraphs>
  <Slides>22</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ArialMT</vt:lpstr>
      <vt:lpstr>Calibri</vt:lpstr>
      <vt:lpstr>Lucida Sans Unicode</vt:lpstr>
      <vt:lpstr>Times New Roman</vt:lpstr>
      <vt:lpstr>Verdana</vt:lpstr>
      <vt:lpstr>Wingdings</vt:lpstr>
      <vt:lpstr>Wingdings 2</vt:lpstr>
      <vt:lpstr>Wingdings 3</vt:lpstr>
      <vt:lpstr>Enderoth</vt:lpstr>
      <vt:lpstr>PowerPoint Presentation</vt:lpstr>
      <vt:lpstr>RELATED ACTIVITIES</vt:lpstr>
      <vt:lpstr>RELATED ACTIVITIES</vt:lpstr>
      <vt:lpstr>Assignment Scenario</vt:lpstr>
      <vt:lpstr>5.1 - Information sources and data types</vt:lpstr>
      <vt:lpstr>5.1 - Information sources and data types</vt:lpstr>
      <vt:lpstr>5.1 - Information sources and data types</vt:lpstr>
      <vt:lpstr>5.1 - Information sources and data types</vt:lpstr>
      <vt:lpstr>5.1 - Information sources and data types</vt:lpstr>
      <vt:lpstr>5.1 - Information sources and data types</vt:lpstr>
      <vt:lpstr>5.2 - Data flow diagrams (DFD)</vt:lpstr>
      <vt:lpstr>5.2 - Data flow diagrams (DFD)</vt:lpstr>
      <vt:lpstr>5.2 - Data flow diagrams (DFD) – Level 0</vt:lpstr>
      <vt:lpstr>5.2 - Data flow diagrams (DFD) – Level 1</vt:lpstr>
      <vt:lpstr>5.2 - Data flow diagrams (DFD) – Level 1</vt:lpstr>
      <vt:lpstr>5.2 - Data flow diagrams (DFD) – Level 2</vt:lpstr>
      <vt:lpstr>5.2 - Data flow diagrams (DFD) – Tasks</vt:lpstr>
      <vt:lpstr>5.3 - Impacts Affecting the Flow of Information</vt:lpstr>
      <vt:lpstr>5.3 - Impacts Affecting the Flow of Information</vt:lpstr>
      <vt:lpstr>5.3 - Impacts Affecting the Flow of Information - Legal</vt:lpstr>
      <vt:lpstr>5.3 - Impacts Affecting the Flow of Information - Ethical</vt:lpstr>
      <vt:lpstr>PowerPoint Presentation</vt:lpstr>
    </vt:vector>
  </TitlesOfParts>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dc:title>
  <dc:subject>eBusiness</dc:subject>
  <dc:creator>Enderoth</dc:creator>
  <cp:lastModifiedBy>Stephen Rafferty</cp:lastModifiedBy>
  <cp:revision>1335</cp:revision>
  <cp:lastPrinted>2014-01-22T18:25:48Z</cp:lastPrinted>
  <dcterms:created xsi:type="dcterms:W3CDTF">2008-03-12T11:01:44Z</dcterms:created>
  <dcterms:modified xsi:type="dcterms:W3CDTF">2018-08-05T18:57:06Z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